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2E53-9247-4F3D-BF43-C42EE3ABDE14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93FB-2C56-4FDF-AFD2-9857389529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2E53-9247-4F3D-BF43-C42EE3ABDE14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93FB-2C56-4FDF-AFD2-985738952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2E53-9247-4F3D-BF43-C42EE3ABDE14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C5B93FB-2C56-4FDF-AFD2-985738952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2E53-9247-4F3D-BF43-C42EE3ABDE14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93FB-2C56-4FDF-AFD2-985738952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2E53-9247-4F3D-BF43-C42EE3ABDE14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93FB-2C56-4FDF-AFD2-985738952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2E53-9247-4F3D-BF43-C42EE3ABDE14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93FB-2C56-4FDF-AFD2-985738952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2E53-9247-4F3D-BF43-C42EE3ABDE14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93FB-2C56-4FDF-AFD2-985738952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2E53-9247-4F3D-BF43-C42EE3ABDE14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93FB-2C56-4FDF-AFD2-985738952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2E53-9247-4F3D-BF43-C42EE3ABDE14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93FB-2C56-4FDF-AFD2-985738952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2E53-9247-4F3D-BF43-C42EE3ABDE14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93FB-2C56-4FDF-AFD2-985738952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2E53-9247-4F3D-BF43-C42EE3ABDE14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93FB-2C56-4FDF-AFD2-985738952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6B22E53-9247-4F3D-BF43-C42EE3ABDE14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5B93FB-2C56-4FDF-AFD2-985738952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youtube.com/watch?v=zz2t_xA9LM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go.microsoft.com/fwlink/?linkid=40931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6557954" cy="1470025"/>
          </a:xfrm>
        </p:spPr>
        <p:txBody>
          <a:bodyPr>
            <a:normAutofit/>
          </a:bodyPr>
          <a:lstStyle/>
          <a:p>
            <a:pPr algn="l"/>
            <a:r>
              <a:rPr lang="bs-Latn-BA" sz="2400" dirty="0" smtClean="0">
                <a:solidFill>
                  <a:srgbClr val="FF0000"/>
                </a:solidFill>
              </a:rPr>
              <a:t>FILOZOFSKI FAKULTET</a:t>
            </a:r>
            <a:br>
              <a:rPr lang="bs-Latn-BA" sz="2400" dirty="0" smtClean="0">
                <a:solidFill>
                  <a:srgbClr val="FF0000"/>
                </a:solidFill>
              </a:rPr>
            </a:br>
            <a:r>
              <a:rPr lang="bs-Latn-BA" sz="2400" dirty="0" smtClean="0">
                <a:solidFill>
                  <a:srgbClr val="FF0000"/>
                </a:solidFill>
              </a:rPr>
              <a:t>MATEMATIKA I INFORMATIKA</a:t>
            </a:r>
            <a:br>
              <a:rPr lang="bs-Latn-BA" sz="2400" dirty="0" smtClean="0">
                <a:solidFill>
                  <a:srgbClr val="FF0000"/>
                </a:solidFill>
              </a:rPr>
            </a:br>
            <a:r>
              <a:rPr lang="bs-Latn-BA" sz="2400" dirty="0" smtClean="0">
                <a:solidFill>
                  <a:srgbClr val="FF0000"/>
                </a:solidFill>
              </a:rPr>
              <a:t>DeCembar 2012. g.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2071678"/>
            <a:ext cx="6400800" cy="4286280"/>
          </a:xfrm>
        </p:spPr>
        <p:txBody>
          <a:bodyPr>
            <a:normAutofit/>
          </a:bodyPr>
          <a:lstStyle/>
          <a:p>
            <a:endParaRPr lang="bs-Latn-BA" sz="3600" dirty="0" smtClean="0">
              <a:solidFill>
                <a:srgbClr val="FF0000"/>
              </a:solidFill>
            </a:endParaRPr>
          </a:p>
          <a:p>
            <a:r>
              <a:rPr lang="bs-Latn-BA" sz="4600" dirty="0" smtClean="0">
                <a:solidFill>
                  <a:srgbClr val="FF0000"/>
                </a:solidFill>
              </a:rPr>
              <a:t>SEMINARSKI RAD</a:t>
            </a:r>
          </a:p>
          <a:p>
            <a:r>
              <a:rPr lang="bs-Latn-BA" sz="4600" dirty="0" smtClean="0">
                <a:solidFill>
                  <a:srgbClr val="FF0000"/>
                </a:solidFill>
              </a:rPr>
              <a:t>VIDEO  CODECI</a:t>
            </a:r>
          </a:p>
          <a:p>
            <a:endParaRPr lang="bs-Latn-BA" dirty="0" smtClean="0">
              <a:solidFill>
                <a:srgbClr val="FF0000"/>
              </a:solidFill>
            </a:endParaRPr>
          </a:p>
          <a:p>
            <a:endParaRPr lang="bs-Latn-BA" dirty="0" smtClean="0">
              <a:solidFill>
                <a:srgbClr val="FF0000"/>
              </a:solidFill>
            </a:endParaRPr>
          </a:p>
          <a:p>
            <a:pPr algn="r"/>
            <a:r>
              <a:rPr lang="bs-Latn-BA" dirty="0" smtClean="0">
                <a:solidFill>
                  <a:srgbClr val="FF0000"/>
                </a:solidFill>
              </a:rPr>
              <a:t>ČAMDŽIĆ JASMIN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sz="4400" dirty="0" smtClean="0"/>
              <a:t>UVOD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000108"/>
            <a:ext cx="8929718" cy="56436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s-Latn-BA" sz="2400" dirty="0" smtClean="0"/>
              <a:t>	Od </a:t>
            </a:r>
            <a:r>
              <a:rPr lang="bs-Latn-BA" sz="2400" dirty="0" smtClean="0"/>
              <a:t>svih naših čula oko je najefikasniji prijemnik informacija. </a:t>
            </a:r>
            <a:r>
              <a:rPr lang="bs-Latn-BA" sz="2400" dirty="0" smtClean="0"/>
              <a:t>Zato </a:t>
            </a:r>
            <a:r>
              <a:rPr lang="bs-Latn-BA" sz="2400" dirty="0" smtClean="0"/>
              <a:t>prijenos, obrada i smještaj slike postaju važni faktori efikasnog rada, učenja i zabave savremenog čovjeka  koji je sve više orjentisan prema vizuelnoj komunikaciji. </a:t>
            </a:r>
          </a:p>
          <a:p>
            <a:pPr>
              <a:buNone/>
            </a:pPr>
            <a:r>
              <a:rPr lang="bs-Latn-BA" sz="2400" dirty="0" smtClean="0"/>
              <a:t>	Nezamislivo      </a:t>
            </a:r>
            <a:r>
              <a:rPr lang="bs-Latn-BA" sz="2400" dirty="0" smtClean="0"/>
              <a:t>je provesti dan a da se ne pogleda bilo kakav </a:t>
            </a:r>
            <a:r>
              <a:rPr lang="bs-Latn-BA" sz="2400" dirty="0" smtClean="0">
                <a:hlinkClick r:id="rId2"/>
              </a:rPr>
              <a:t>video sadržaj</a:t>
            </a:r>
            <a:r>
              <a:rPr lang="bs-Latn-BA" sz="2400" dirty="0" smtClean="0"/>
              <a:t>, veliku ulogu u tome imaju codeci. </a:t>
            </a:r>
            <a:endParaRPr lang="en-US" sz="2400" dirty="0"/>
          </a:p>
        </p:txBody>
      </p:sp>
      <p:pic>
        <p:nvPicPr>
          <p:cNvPr id="12" name="Picture 11" descr="OKOO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3571876"/>
            <a:ext cx="7358114" cy="32861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bs-Latn-BA" dirty="0" smtClean="0"/>
              <a:t>DEFINICIJA CODECA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bs-Latn-BA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714356"/>
            <a:ext cx="8229600" cy="5309252"/>
          </a:xfrm>
        </p:spPr>
        <p:txBody>
          <a:bodyPr>
            <a:noAutofit/>
          </a:bodyPr>
          <a:lstStyle/>
          <a:p>
            <a:pPr lvl="8"/>
            <a:r>
              <a:rPr lang="bs-Latn-BA" sz="3200" dirty="0" smtClean="0"/>
              <a:t>Codec ja skraćenica od “coder-decoder“ ili “compresor decompresor“. Video codec je zajednička imenica za veliki broj različitih postupaka za kodiranje video </a:t>
            </a:r>
            <a:r>
              <a:rPr lang="bs-Latn-BA" sz="3200" dirty="0" smtClean="0"/>
              <a:t>materijala</a:t>
            </a:r>
            <a:endParaRPr lang="bs-Latn-BA" sz="3200" dirty="0" smtClean="0"/>
          </a:p>
          <a:p>
            <a:pPr lvl="8"/>
            <a:r>
              <a:rPr lang="bs-Latn-BA" sz="3200" dirty="0" smtClean="0"/>
              <a:t>Codec je ustvari softver koji se koristi za kodiranje i dekodiranje digitalnih multimedijskih datoteka kao sto su pjesme ili </a:t>
            </a:r>
            <a:r>
              <a:rPr lang="bs-Latn-BA" sz="3200" dirty="0" smtClean="0"/>
              <a:t>videozapisi</a:t>
            </a:r>
            <a:endParaRPr lang="en-US" sz="3200" dirty="0" smtClean="0"/>
          </a:p>
          <a:p>
            <a:endParaRPr lang="en-US" sz="3200" dirty="0"/>
          </a:p>
        </p:txBody>
      </p:sp>
      <p:pic>
        <p:nvPicPr>
          <p:cNvPr id="4" name="Picture 3" descr="C:\Documents and Settings\Administrator\Desktop\slika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292892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bs-Latn-BA" dirty="0" smtClean="0"/>
              <a:t>VIDEO KODIRANJE (KOMPRIMOVANJE)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85860"/>
            <a:ext cx="8229600" cy="488062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s-Latn-BA" dirty="0" smtClean="0"/>
              <a:t>	</a:t>
            </a:r>
            <a:r>
              <a:rPr lang="bs-Latn-BA" dirty="0" smtClean="0"/>
              <a:t>K</a:t>
            </a:r>
            <a:r>
              <a:rPr lang="bs-Latn-BA" dirty="0" smtClean="0"/>
              <a:t>oder </a:t>
            </a:r>
            <a:r>
              <a:rPr lang="bs-Latn-BA" dirty="0" smtClean="0"/>
              <a:t>i </a:t>
            </a:r>
            <a:r>
              <a:rPr lang="bs-Latn-BA" dirty="0" smtClean="0"/>
              <a:t>dekoder</a:t>
            </a:r>
          </a:p>
          <a:p>
            <a:pPr>
              <a:buNone/>
            </a:pPr>
            <a:r>
              <a:rPr lang="bs-Latn-BA" dirty="0" smtClean="0"/>
              <a:t>	</a:t>
            </a:r>
            <a:r>
              <a:rPr lang="bs-Latn-BA" dirty="0" smtClean="0"/>
              <a:t>Računar </a:t>
            </a:r>
            <a:r>
              <a:rPr lang="bs-Latn-BA" dirty="0" smtClean="0"/>
              <a:t>je uređaj koji svoj rad zasniva na binarnom brojnom sistemu. </a:t>
            </a:r>
            <a:endParaRPr lang="bs-Latn-BA" dirty="0" smtClean="0"/>
          </a:p>
          <a:p>
            <a:pPr>
              <a:buNone/>
            </a:pPr>
            <a:r>
              <a:rPr lang="bs-Latn-BA" dirty="0" smtClean="0"/>
              <a:t>	A</a:t>
            </a:r>
            <a:r>
              <a:rPr lang="bs-Latn-BA" dirty="0" smtClean="0"/>
              <a:t>nalogno/digitalna </a:t>
            </a:r>
            <a:r>
              <a:rPr lang="bs-Latn-BA" dirty="0" smtClean="0"/>
              <a:t>(A/V) </a:t>
            </a:r>
            <a:r>
              <a:rPr lang="bs-Latn-BA" dirty="0" smtClean="0"/>
              <a:t>konverzija obuhvata </a:t>
            </a:r>
            <a:r>
              <a:rPr lang="bs-Latn-BA" dirty="0" smtClean="0"/>
              <a:t>odmjeravanje, kvantizaciju i kodiranje. </a:t>
            </a:r>
            <a:endParaRPr lang="bs-Latn-BA" dirty="0" smtClean="0"/>
          </a:p>
          <a:p>
            <a:pPr>
              <a:buNone/>
            </a:pPr>
            <a:r>
              <a:rPr lang="bs-Latn-BA" dirty="0" smtClean="0"/>
              <a:t>	Digitalni signal - </a:t>
            </a:r>
            <a:r>
              <a:rPr lang="bs-Latn-BA" dirty="0" smtClean="0"/>
              <a:t>31.6 MGB/sek</a:t>
            </a:r>
          </a:p>
          <a:p>
            <a:pPr>
              <a:buNone/>
            </a:pPr>
            <a:r>
              <a:rPr lang="bs-Latn-BA" dirty="0" smtClean="0"/>
              <a:t>	</a:t>
            </a:r>
            <a:r>
              <a:rPr lang="bs-Latn-BA" dirty="0" smtClean="0"/>
              <a:t>Da </a:t>
            </a:r>
            <a:r>
              <a:rPr lang="bs-Latn-BA" dirty="0" smtClean="0"/>
              <a:t>bi se i pri niskim brzinama prenosa postigao zadovoljavajući kvalitet video snimka potrebno je pribjeći nekom vidu kodiranj pomoću kojeg se postiže smanjenje </a:t>
            </a:r>
            <a:r>
              <a:rPr lang="bs-Latn-BA" dirty="0" smtClean="0"/>
              <a:t>redudanse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8670"/>
            <a:ext cx="8229600" cy="142876"/>
          </a:xfrm>
        </p:spPr>
        <p:txBody>
          <a:bodyPr>
            <a:normAutofit fontScale="90000"/>
          </a:bodyPr>
          <a:lstStyle/>
          <a:p>
            <a:r>
              <a:rPr lang="bs-Latn-BA" dirty="0" smtClean="0"/>
              <a:t>VIDEO KOMPRESIJA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bs-Latn-BA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14346" y="785794"/>
            <a:ext cx="8901146" cy="60722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s-Latn-BA" dirty="0" smtClean="0"/>
              <a:t>	Video kompresija </a:t>
            </a:r>
            <a:r>
              <a:rPr lang="bs-Latn-BA" dirty="0" smtClean="0"/>
              <a:t>–manje prostora a dobar </a:t>
            </a:r>
          </a:p>
          <a:p>
            <a:pPr>
              <a:buNone/>
            </a:pPr>
            <a:r>
              <a:rPr lang="bs-Latn-BA" dirty="0" smtClean="0"/>
              <a:t>	D</a:t>
            </a:r>
            <a:r>
              <a:rPr lang="bs-Latn-BA" dirty="0" smtClean="0"/>
              <a:t>vije </a:t>
            </a:r>
            <a:r>
              <a:rPr lang="bs-Latn-BA" dirty="0" smtClean="0"/>
              <a:t>pretpostavke koje definiraju redundanciju u nekom </a:t>
            </a:r>
            <a:r>
              <a:rPr lang="bs-Latn-BA" dirty="0" smtClean="0"/>
              <a:t>videosignalu:</a:t>
            </a:r>
          </a:p>
          <a:p>
            <a:pPr>
              <a:buFont typeface="Wingdings" pitchFamily="2" charset="2"/>
              <a:buChar char="Ø"/>
            </a:pPr>
            <a:r>
              <a:rPr lang="bs-Latn-BA" dirty="0" smtClean="0"/>
              <a:t>	 svojstvo </a:t>
            </a:r>
            <a:r>
              <a:rPr lang="bs-Latn-BA" dirty="0" smtClean="0"/>
              <a:t>ljudskog vizualnog sustava da je osjetljivost na šum u slici ovisna o </a:t>
            </a:r>
            <a:r>
              <a:rPr lang="bs-Latn-BA" dirty="0" smtClean="0"/>
              <a:t>frekvenciji</a:t>
            </a:r>
          </a:p>
          <a:p>
            <a:pPr>
              <a:buFont typeface="Wingdings" pitchFamily="2" charset="2"/>
              <a:buChar char="Ø"/>
            </a:pPr>
            <a:r>
              <a:rPr lang="bs-Latn-BA" dirty="0" smtClean="0"/>
              <a:t>u </a:t>
            </a:r>
            <a:r>
              <a:rPr lang="bs-Latn-BA" dirty="0" smtClean="0"/>
              <a:t>nizu pokretnih slika uvijek postoji znatna sličnost između trenutne i slijedeće slike. </a:t>
            </a:r>
            <a:endParaRPr lang="bs-Latn-BA" dirty="0" smtClean="0"/>
          </a:p>
          <a:p>
            <a:pPr>
              <a:buNone/>
            </a:pPr>
            <a:r>
              <a:rPr lang="bs-Latn-BA" dirty="0" smtClean="0"/>
              <a:t>	</a:t>
            </a:r>
            <a:endParaRPr lang="bs-Latn-BA" dirty="0" smtClean="0"/>
          </a:p>
          <a:p>
            <a:pPr>
              <a:buNone/>
            </a:pPr>
            <a:r>
              <a:rPr lang="bs-Latn-BA" dirty="0" smtClean="0"/>
              <a:t>	</a:t>
            </a:r>
            <a:r>
              <a:rPr lang="bs-Latn-BA" dirty="0" smtClean="0"/>
              <a:t>Kompresija reducira broj bitova digitalne riječi</a:t>
            </a:r>
          </a:p>
          <a:p>
            <a:pPr>
              <a:buNone/>
            </a:pPr>
            <a:r>
              <a:rPr lang="bs-Latn-BA" dirty="0" smtClean="0"/>
              <a:t>	Enkodiranja - konkretan proces stvaranja video zapisa u određenom formatu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35004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s-Latn-BA" dirty="0" smtClean="0"/>
              <a:t>	Postoje </a:t>
            </a:r>
            <a:r>
              <a:rPr lang="bs-Latn-BA" dirty="0" smtClean="0"/>
              <a:t>dvije vrste kompresije:</a:t>
            </a:r>
            <a:endParaRPr lang="en-US" dirty="0" smtClean="0"/>
          </a:p>
          <a:p>
            <a:pPr lvl="1"/>
            <a:r>
              <a:rPr lang="bs-Latn-BA" dirty="0" smtClean="0"/>
              <a:t>1) Losless video kompresija je vrsta video kompresije kod koje nema nikakvog gubitka kvaliteta. </a:t>
            </a:r>
          </a:p>
          <a:p>
            <a:pPr lvl="1"/>
            <a:r>
              <a:rPr lang="bs-Latn-BA" dirty="0" smtClean="0"/>
              <a:t>2) Lossy video kompresija je svaka kompresija kod koje je nemoguće zadržati 100% kvalitet slike od originala. </a:t>
            </a:r>
            <a:endParaRPr lang="en-US" dirty="0"/>
          </a:p>
        </p:txBody>
      </p:sp>
      <p:pic>
        <p:nvPicPr>
          <p:cNvPr id="4" name="Picture 3" descr="C:\Documents and Settings\Administrator\Desktop\video_kompresija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500306"/>
            <a:ext cx="7929618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/>
              <a:t>VRSTE </a:t>
            </a:r>
            <a:r>
              <a:rPr lang="bs-Latn-BA" dirty="0" smtClean="0"/>
              <a:t>CODECA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85770"/>
            <a:ext cx="8715436" cy="607223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bs-Latn-BA" b="1" dirty="0" smtClean="0"/>
              <a:t> </a:t>
            </a:r>
            <a:r>
              <a:rPr lang="bs-Latn-BA" dirty="0" smtClean="0"/>
              <a:t>M-JPEG </a:t>
            </a:r>
            <a:endParaRPr lang="en-US" dirty="0" smtClean="0"/>
          </a:p>
          <a:p>
            <a:pPr>
              <a:buNone/>
            </a:pPr>
            <a:r>
              <a:rPr lang="bs-Latn-BA" dirty="0" smtClean="0"/>
              <a:t>      Motion-JPEG ili M-JPEG je video adaptacija JPEG (Photo-JPEG) standarda za mirne </a:t>
            </a:r>
            <a:r>
              <a:rPr lang="bs-Latn-BA" dirty="0" smtClean="0"/>
              <a:t>slike</a:t>
            </a:r>
          </a:p>
          <a:p>
            <a:pPr>
              <a:buNone/>
            </a:pPr>
            <a:r>
              <a:rPr lang="bs-Latn-BA" dirty="0" smtClean="0"/>
              <a:t>	I</a:t>
            </a:r>
            <a:r>
              <a:rPr lang="bs-Latn-BA" dirty="0" smtClean="0"/>
              <a:t>dealan </a:t>
            </a:r>
            <a:r>
              <a:rPr lang="bs-Latn-BA" dirty="0" smtClean="0"/>
              <a:t>za video </a:t>
            </a:r>
            <a:r>
              <a:rPr lang="bs-Latn-BA" dirty="0" smtClean="0"/>
              <a:t>montažu</a:t>
            </a:r>
            <a:endParaRPr lang="bs-Latn-BA" dirty="0" smtClean="0"/>
          </a:p>
          <a:p>
            <a:pPr>
              <a:buNone/>
            </a:pPr>
            <a:r>
              <a:rPr lang="bs-Latn-BA" dirty="0" smtClean="0"/>
              <a:t>MPEG-1</a:t>
            </a:r>
            <a:endParaRPr lang="en-US" dirty="0" smtClean="0"/>
          </a:p>
          <a:p>
            <a:pPr>
              <a:buNone/>
            </a:pPr>
            <a:r>
              <a:rPr lang="bs-Latn-BA" dirty="0" smtClean="0"/>
              <a:t>	Odgovor </a:t>
            </a:r>
            <a:r>
              <a:rPr lang="bs-Latn-BA" dirty="0" smtClean="0"/>
              <a:t>na </a:t>
            </a:r>
            <a:r>
              <a:rPr lang="bs-Latn-BA" dirty="0" smtClean="0"/>
              <a:t>potrebe </a:t>
            </a:r>
            <a:r>
              <a:rPr lang="bs-Latn-BA" dirty="0" smtClean="0"/>
              <a:t>računarske industrije </a:t>
            </a:r>
            <a:endParaRPr lang="bs-Latn-BA" dirty="0" smtClean="0"/>
          </a:p>
          <a:p>
            <a:pPr>
              <a:buNone/>
            </a:pPr>
            <a:r>
              <a:rPr lang="bs-Latn-BA" dirty="0" smtClean="0"/>
              <a:t>	O</a:t>
            </a:r>
            <a:r>
              <a:rPr lang="bs-Latn-BA" dirty="0" smtClean="0"/>
              <a:t>snovni </a:t>
            </a:r>
            <a:r>
              <a:rPr lang="bs-Latn-BA" dirty="0" smtClean="0"/>
              <a:t>zadatak je bio smjestiti digitalizovan video signal na jeftin </a:t>
            </a:r>
            <a:r>
              <a:rPr lang="bs-Latn-BA" dirty="0" smtClean="0"/>
              <a:t>CD-ROM   (1.2 Mb/s) </a:t>
            </a:r>
          </a:p>
          <a:p>
            <a:pPr>
              <a:buNone/>
            </a:pPr>
            <a:r>
              <a:rPr lang="bs-Latn-BA" dirty="0" smtClean="0"/>
              <a:t>	</a:t>
            </a:r>
            <a:r>
              <a:rPr lang="bs-Latn-BA" dirty="0" smtClean="0"/>
              <a:t>Danas bi </a:t>
            </a:r>
            <a:r>
              <a:rPr lang="bs-Latn-BA" dirty="0" smtClean="0"/>
              <a:t>svaki MPEG-1 enkoder također morao da podrži kodiranje brzinom od 3 Mb/s. </a:t>
            </a:r>
            <a:endParaRPr lang="bs-Latn-BA" dirty="0" smtClean="0"/>
          </a:p>
          <a:p>
            <a:pPr>
              <a:buNone/>
            </a:pPr>
            <a:r>
              <a:rPr lang="bs-Latn-BA" dirty="0" smtClean="0"/>
              <a:t>	Njegovi algoritmi rade sa brzinama </a:t>
            </a:r>
            <a:r>
              <a:rPr lang="bs-Latn-BA" dirty="0" smtClean="0"/>
              <a:t>od 1 do 1.5 Mb/s i sa rezolucijama od oko 350x250 tačaka, pri osvježavanju od 25 do 30 slika u sekundi.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686800" cy="7072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s-Latn-BA" sz="2200" dirty="0" smtClean="0"/>
              <a:t>MPEG-2 </a:t>
            </a:r>
            <a:endParaRPr lang="bs-Latn-BA" sz="2200" dirty="0" smtClean="0"/>
          </a:p>
          <a:p>
            <a:pPr>
              <a:buNone/>
            </a:pPr>
            <a:r>
              <a:rPr lang="bs-Latn-BA" sz="2200" dirty="0" smtClean="0"/>
              <a:t>	</a:t>
            </a:r>
            <a:r>
              <a:rPr lang="bs-Latn-BA" sz="2200" dirty="0" smtClean="0"/>
              <a:t>Najpopularniji i najčešći</a:t>
            </a:r>
            <a:endParaRPr lang="en-US" sz="2200" dirty="0" smtClean="0"/>
          </a:p>
          <a:p>
            <a:pPr>
              <a:buNone/>
            </a:pPr>
            <a:r>
              <a:rPr lang="bs-Latn-BA" sz="2200" dirty="0" smtClean="0"/>
              <a:t>	</a:t>
            </a:r>
            <a:r>
              <a:rPr lang="bs-Latn-BA" sz="2200" dirty="0" smtClean="0"/>
              <a:t>K</a:t>
            </a:r>
            <a:r>
              <a:rPr lang="bs-Latn-BA" sz="2200" dirty="0" smtClean="0"/>
              <a:t>odiranje pokretnih </a:t>
            </a:r>
            <a:r>
              <a:rPr lang="bs-Latn-BA" sz="2200" dirty="0" smtClean="0"/>
              <a:t>slika i njima pridruženog </a:t>
            </a:r>
            <a:r>
              <a:rPr lang="bs-Latn-BA" sz="2200" dirty="0" smtClean="0"/>
              <a:t>zvuka</a:t>
            </a:r>
            <a:endParaRPr lang="bs-Latn-BA" sz="2200" dirty="0" smtClean="0"/>
          </a:p>
          <a:p>
            <a:pPr>
              <a:buNone/>
            </a:pPr>
            <a:r>
              <a:rPr lang="bs-Latn-BA" sz="2200" dirty="0" smtClean="0"/>
              <a:t>	U okviru samog standarda postoje različiti nivoi i </a:t>
            </a:r>
            <a:r>
              <a:rPr lang="bs-Latn-BA" sz="2200" dirty="0" smtClean="0"/>
              <a:t>profili</a:t>
            </a:r>
          </a:p>
          <a:p>
            <a:pPr>
              <a:buNone/>
            </a:pPr>
            <a:r>
              <a:rPr lang="bs-Latn-BA" sz="2200" dirty="0" smtClean="0"/>
              <a:t>	Rezolucija slike od 720x576  piksela, stepen kompresije do 100</a:t>
            </a:r>
          </a:p>
          <a:p>
            <a:pPr>
              <a:buNone/>
            </a:pPr>
            <a:r>
              <a:rPr lang="bs-Latn-BA" sz="2200" dirty="0" smtClean="0"/>
              <a:t>	P</a:t>
            </a:r>
            <a:r>
              <a:rPr lang="bs-Latn-BA" sz="2200" dirty="0" smtClean="0"/>
              <a:t>otpuna </a:t>
            </a:r>
            <a:r>
              <a:rPr lang="bs-Latn-BA" sz="2200" dirty="0" smtClean="0"/>
              <a:t>podrška konceptu </a:t>
            </a:r>
            <a:r>
              <a:rPr lang="bs-Latn-BA" sz="2200" dirty="0" smtClean="0"/>
              <a:t>preplitanja</a:t>
            </a:r>
          </a:p>
          <a:p>
            <a:pPr>
              <a:buNone/>
            </a:pPr>
            <a:r>
              <a:rPr lang="bs-Latn-BA" sz="2200" dirty="0" smtClean="0"/>
              <a:t>	</a:t>
            </a:r>
            <a:r>
              <a:rPr lang="bs-Latn-BA" sz="2200" dirty="0" smtClean="0"/>
              <a:t>Snimanje filmova na DVD-ove</a:t>
            </a:r>
            <a:endParaRPr lang="bs-Latn-BA" sz="2200" dirty="0" smtClean="0"/>
          </a:p>
          <a:p>
            <a:pPr>
              <a:buNone/>
            </a:pPr>
            <a:endParaRPr lang="bs-Latn-BA" sz="2200" dirty="0" smtClean="0"/>
          </a:p>
          <a:p>
            <a:pPr>
              <a:buNone/>
            </a:pPr>
            <a:r>
              <a:rPr lang="bs-Latn-BA" sz="2200" dirty="0" smtClean="0"/>
              <a:t>MPEG-4</a:t>
            </a:r>
            <a:endParaRPr lang="en-US" sz="2200" dirty="0" smtClean="0"/>
          </a:p>
          <a:p>
            <a:pPr>
              <a:buNone/>
            </a:pPr>
            <a:r>
              <a:rPr lang="bs-Latn-BA" sz="2200" dirty="0" smtClean="0"/>
              <a:t>	On  je standard za multimedijalne komunikacije, odnosno, otvoreni internacionalni standard za Web </a:t>
            </a:r>
            <a:r>
              <a:rPr lang="bs-Latn-BA" sz="2200" dirty="0" smtClean="0"/>
              <a:t>video</a:t>
            </a:r>
            <a:endParaRPr lang="en-US" sz="2200" dirty="0" smtClean="0"/>
          </a:p>
          <a:p>
            <a:pPr>
              <a:buNone/>
            </a:pPr>
            <a:r>
              <a:rPr lang="bs-Latn-BA" sz="2200" dirty="0" smtClean="0"/>
              <a:t>	Ovaj standar je usmjeren na četiri osnovne stvari:</a:t>
            </a:r>
            <a:endParaRPr lang="en-US" sz="2200" dirty="0" smtClean="0"/>
          </a:p>
          <a:p>
            <a:pPr lvl="1"/>
            <a:r>
              <a:rPr lang="bs-Latn-BA" sz="2200" dirty="0" smtClean="0"/>
              <a:t>Modularnu integraciju slika, teksta, audio i video objekara</a:t>
            </a:r>
            <a:endParaRPr lang="en-US" sz="2200" dirty="0" smtClean="0"/>
          </a:p>
          <a:p>
            <a:pPr lvl="1"/>
            <a:r>
              <a:rPr lang="bs-Latn-BA" sz="2200" dirty="0" smtClean="0"/>
              <a:t>Transparentnu distribuciju sadržaja od veoma različitih izvora</a:t>
            </a:r>
            <a:endParaRPr lang="en-US" sz="2200" dirty="0" smtClean="0"/>
          </a:p>
          <a:p>
            <a:pPr lvl="1"/>
            <a:r>
              <a:rPr lang="bs-Latn-BA" sz="2200" dirty="0" smtClean="0"/>
              <a:t>Korisnikovu interaktivnost</a:t>
            </a:r>
            <a:endParaRPr lang="en-US" sz="2200" dirty="0" smtClean="0"/>
          </a:p>
          <a:p>
            <a:pPr lvl="1"/>
            <a:r>
              <a:rPr lang="bs-Latn-BA" sz="2200" dirty="0" smtClean="0"/>
              <a:t>Identifikaciju i zaštitu intelektualne svojine</a:t>
            </a:r>
            <a:endParaRPr lang="en-US" sz="2200" dirty="0" smtClean="0"/>
          </a:p>
          <a:p>
            <a:endParaRPr lang="en-US" sz="2200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Documents and Settings\Administrator\Desktop\MPEG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926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s-Latn-BA" dirty="0" smtClean="0"/>
              <a:t>	WMV </a:t>
            </a:r>
            <a:endParaRPr lang="en-US" dirty="0" smtClean="0"/>
          </a:p>
          <a:p>
            <a:pPr>
              <a:buNone/>
            </a:pPr>
            <a:r>
              <a:rPr lang="bs-Latn-BA" dirty="0" smtClean="0"/>
              <a:t>	Windows media video je Microsoftov format koji je zamišljen za korištenje na </a:t>
            </a:r>
            <a:r>
              <a:rPr lang="bs-Latn-BA" dirty="0" smtClean="0"/>
              <a:t>internetu</a:t>
            </a:r>
            <a:endParaRPr lang="bs-Latn-BA" dirty="0" smtClean="0"/>
          </a:p>
          <a:p>
            <a:pPr>
              <a:buNone/>
            </a:pPr>
            <a:r>
              <a:rPr lang="bs-Latn-BA" dirty="0" smtClean="0"/>
              <a:t>	Malo  zauzima – mali kvalitet</a:t>
            </a:r>
            <a:endParaRPr lang="bs-Latn-BA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bs-Latn-BA" dirty="0" smtClean="0"/>
              <a:t>	HD </a:t>
            </a:r>
            <a:r>
              <a:rPr lang="bs-Latn-BA" dirty="0" smtClean="0"/>
              <a:t>format (hardverski zavisni kodeci)</a:t>
            </a:r>
            <a:endParaRPr lang="en-US" dirty="0" smtClean="0"/>
          </a:p>
          <a:p>
            <a:pPr>
              <a:buNone/>
            </a:pPr>
            <a:r>
              <a:rPr lang="bs-Latn-BA" dirty="0" smtClean="0"/>
              <a:t>	Zahtejvaju </a:t>
            </a:r>
            <a:r>
              <a:rPr lang="bs-Latn-BA" dirty="0" smtClean="0"/>
              <a:t>da postoji specijalizovani hardver na računaru da bi </a:t>
            </a:r>
            <a:r>
              <a:rPr lang="bs-Latn-BA" dirty="0" smtClean="0"/>
              <a:t>radili</a:t>
            </a:r>
          </a:p>
          <a:p>
            <a:pPr>
              <a:buNone/>
            </a:pPr>
            <a:r>
              <a:rPr lang="bs-Latn-BA" dirty="0" smtClean="0"/>
              <a:t>	Vrhunske kartice </a:t>
            </a:r>
            <a:r>
              <a:rPr lang="bs-Latn-BA" dirty="0" smtClean="0"/>
              <a:t>za </a:t>
            </a:r>
            <a:r>
              <a:rPr lang="bs-Latn-BA" dirty="0" smtClean="0"/>
              <a:t>digitalizaciju</a:t>
            </a:r>
          </a:p>
          <a:p>
            <a:pPr>
              <a:buNone/>
            </a:pPr>
            <a:r>
              <a:rPr lang="bs-Latn-BA" dirty="0" smtClean="0"/>
              <a:t>	</a:t>
            </a:r>
            <a:endParaRPr lang="bs-Latn-BA" dirty="0" smtClean="0"/>
          </a:p>
          <a:p>
            <a:pPr>
              <a:buNone/>
            </a:pPr>
            <a:r>
              <a:rPr lang="bs-Latn-BA" dirty="0" smtClean="0"/>
              <a:t>	</a:t>
            </a:r>
            <a:r>
              <a:rPr lang="bs-Latn-BA" dirty="0" smtClean="0"/>
              <a:t>AVI</a:t>
            </a:r>
          </a:p>
          <a:p>
            <a:pPr>
              <a:buNone/>
            </a:pPr>
            <a:r>
              <a:rPr lang="bs-Latn-BA" dirty="0" smtClean="0"/>
              <a:t>	Često korišteni Microsoftov format, prepoznatljiv je na gotovo svim računalima.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52"/>
            <a:ext cx="9144000" cy="671514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bs-Latn-BA" b="1" dirty="0" smtClean="0"/>
              <a:t>	Kako </a:t>
            </a:r>
            <a:r>
              <a:rPr lang="bs-Latn-BA" b="1" dirty="0" smtClean="0"/>
              <a:t>pronaći codec</a:t>
            </a:r>
            <a:r>
              <a:rPr lang="bs-Latn-BA" b="1" dirty="0" smtClean="0"/>
              <a:t>?</a:t>
            </a:r>
            <a:endParaRPr lang="bs-Latn-BA" dirty="0" smtClean="0"/>
          </a:p>
          <a:p>
            <a:pPr>
              <a:buNone/>
            </a:pPr>
            <a:r>
              <a:rPr lang="bs-Latn-BA" dirty="0" smtClean="0"/>
              <a:t>	</a:t>
            </a:r>
          </a:p>
          <a:p>
            <a:pPr>
              <a:buNone/>
            </a:pPr>
            <a:r>
              <a:rPr lang="bs-Latn-BA" dirty="0" smtClean="0"/>
              <a:t>	</a:t>
            </a:r>
            <a:r>
              <a:rPr lang="bs-Latn-BA" dirty="0" smtClean="0"/>
              <a:t>Možete </a:t>
            </a:r>
            <a:r>
              <a:rPr lang="bs-Latn-BA" dirty="0" smtClean="0"/>
              <a:t>koristiti web-stranicu </a:t>
            </a:r>
            <a:r>
              <a:rPr lang="bs-Latn-BA" b="1" u="sng" dirty="0" smtClean="0">
                <a:hlinkClick r:id="rId2" tooltip="Idite na web-mjesto www.wmplugins.com"/>
              </a:rPr>
              <a:t>WMPlugins.com Codec</a:t>
            </a:r>
            <a:r>
              <a:rPr lang="bs-Latn-BA" dirty="0" smtClean="0"/>
              <a:t> ili neka druga </a:t>
            </a:r>
            <a:r>
              <a:rPr lang="bs-Latn-BA" dirty="0" smtClean="0"/>
              <a:t>web-mjesta</a:t>
            </a:r>
          </a:p>
          <a:p>
            <a:pPr>
              <a:buNone/>
            </a:pPr>
            <a:endParaRPr lang="bs-Latn-BA" dirty="0" smtClean="0"/>
          </a:p>
          <a:p>
            <a:pPr>
              <a:buNone/>
            </a:pPr>
            <a:r>
              <a:rPr lang="bs-Latn-BA" b="1" dirty="0" smtClean="0"/>
              <a:t>	Kako </a:t>
            </a:r>
            <a:r>
              <a:rPr lang="bs-Latn-BA" b="1" dirty="0" smtClean="0"/>
              <a:t>znati koje codece imamo instalirane na računaru</a:t>
            </a:r>
            <a:r>
              <a:rPr lang="bs-Latn-BA" b="1" dirty="0" smtClean="0"/>
              <a:t>?</a:t>
            </a:r>
          </a:p>
          <a:p>
            <a:pPr>
              <a:buNone/>
            </a:pPr>
            <a:endParaRPr lang="en-US" dirty="0" smtClean="0"/>
          </a:p>
          <a:p>
            <a:pPr marL="651510" lvl="0" indent="-514350">
              <a:buFont typeface="+mj-lt"/>
              <a:buAutoNum type="arabicParenR"/>
            </a:pPr>
            <a:r>
              <a:rPr lang="bs-Latn-BA" dirty="0" smtClean="0"/>
              <a:t>Na izborniku </a:t>
            </a:r>
            <a:r>
              <a:rPr lang="bs-Latn-BA" i="1" dirty="0" smtClean="0"/>
              <a:t>Pomoć </a:t>
            </a:r>
            <a:r>
              <a:rPr lang="bs-Latn-BA" dirty="0" smtClean="0"/>
              <a:t>kliknite </a:t>
            </a:r>
            <a:r>
              <a:rPr lang="bs-Latn-BA" i="1" dirty="0" smtClean="0"/>
              <a:t>O programu Windoys Media Player</a:t>
            </a:r>
            <a:endParaRPr lang="en-US" dirty="0" smtClean="0"/>
          </a:p>
          <a:p>
            <a:pPr marL="651510" indent="-514350">
              <a:buFont typeface="+mj-lt"/>
              <a:buAutoNum type="arabicParenR"/>
            </a:pPr>
            <a:r>
              <a:rPr lang="bs-Latn-BA" dirty="0" smtClean="0"/>
              <a:t>U dijaloškom okviru </a:t>
            </a:r>
            <a:r>
              <a:rPr lang="bs-Latn-BA" i="1" dirty="0" smtClean="0"/>
              <a:t>O programu Windows Media Player</a:t>
            </a:r>
            <a:r>
              <a:rPr lang="bs-Latn-BA" dirty="0" smtClean="0"/>
              <a:t> kliknite </a:t>
            </a:r>
            <a:r>
              <a:rPr lang="bs-Latn-BA" i="1" dirty="0" smtClean="0"/>
              <a:t>Informacije o tehničkoj podršci. </a:t>
            </a:r>
            <a:r>
              <a:rPr lang="bs-Latn-BA" dirty="0" smtClean="0"/>
              <a:t>Web-pretraživač otvorit će stranicu s informacijama o pripadnim binarnim datotekama, codecima, filterima, dodacima i servisima instaliranima na vašem računaru.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/>
              <a:t>ZAKLJUČAK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bs-Latn-BA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71480"/>
            <a:ext cx="8929718" cy="6286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s-Latn-BA" dirty="0" smtClean="0"/>
              <a:t>	Na kraju mogu reći da većina nas svaki dan pregleda barem jedan video sadržaj bez velikog razmišljanja o njegovom načinu nastanka, spremanja i prenosa do našeg računara. </a:t>
            </a:r>
            <a:r>
              <a:rPr lang="bs-Latn-BA" dirty="0" smtClean="0"/>
              <a:t>Suština </a:t>
            </a:r>
            <a:r>
              <a:rPr lang="bs-Latn-BA" dirty="0" smtClean="0"/>
              <a:t>je u razumjevanju razlika između pojedinih codeca. Imajući u vidu te razlike, zatim nivo kodiranja koji je potreban za vašu brzinu prijenosa, nivo kvaliteta koji želite i da li je potrebno kodiranje u realnom vremenu, birat ćete odgovarajući codec, što u svakom slučaju nije lagan zadatak.</a:t>
            </a:r>
            <a:endParaRPr lang="en-US" dirty="0" smtClean="0"/>
          </a:p>
          <a:p>
            <a:pPr>
              <a:buNone/>
            </a:pPr>
            <a:r>
              <a:rPr lang="bs-Latn-BA" dirty="0" smtClean="0"/>
              <a:t>	U </a:t>
            </a:r>
            <a:r>
              <a:rPr lang="bs-Latn-BA" dirty="0" smtClean="0"/>
              <a:t>ovom radu sam vam barem malo približio šta su to video codeci, kako funkcionišu, naveo neke od vrsta i rekao o njima ponešto. Na vama ostaje koji od nih ćete izabrati i za šta ćete ga koristiti.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bs-Latn-BA" sz="5400" dirty="0" smtClean="0">
                <a:solidFill>
                  <a:srgbClr val="FF0000"/>
                </a:solidFill>
              </a:rPr>
              <a:t>KRAJ</a:t>
            </a:r>
          </a:p>
          <a:p>
            <a:pPr algn="ctr">
              <a:buNone/>
            </a:pPr>
            <a:endParaRPr lang="bs-Latn-BA" sz="54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bs-Latn-BA" sz="5400" dirty="0" smtClean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</TotalTime>
  <Words>70</Words>
  <Application>Microsoft Office PowerPoint</Application>
  <PresentationFormat>On-screen Show (4:3)</PresentationFormat>
  <Paragraphs>80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Apex</vt:lpstr>
      <vt:lpstr>FILOZOFSKI FAKULTET MATEMATIKA I INFORMATIKA DeCembar 2012. g.</vt:lpstr>
      <vt:lpstr>UVOD </vt:lpstr>
      <vt:lpstr>DEFINICIJA CODECA   </vt:lpstr>
      <vt:lpstr>VIDEO KODIRANJE (KOMPRIMOVANJE)</vt:lpstr>
      <vt:lpstr>VIDEO KOMPRESIJA   </vt:lpstr>
      <vt:lpstr>Slide 6</vt:lpstr>
      <vt:lpstr>VRSTE CODECA </vt:lpstr>
      <vt:lpstr>Slide 8</vt:lpstr>
      <vt:lpstr>Slide 9</vt:lpstr>
      <vt:lpstr>Slide 10</vt:lpstr>
      <vt:lpstr>Slide 11</vt:lpstr>
      <vt:lpstr>ZAKLJUČAK   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FILOZOFSKI FAKULTET MATEMATIKA I INFORMATIKA DeCembar 2012. g.</dc:title>
  <dc:creator>PC-Jasko</dc:creator>
  <cp:lastModifiedBy>PC-Jasko</cp:lastModifiedBy>
  <cp:revision>22</cp:revision>
  <dcterms:created xsi:type="dcterms:W3CDTF">2012-12-23T14:40:40Z</dcterms:created>
  <dcterms:modified xsi:type="dcterms:W3CDTF">2013-01-06T20:56:25Z</dcterms:modified>
</cp:coreProperties>
</file>