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57" r:id="rId4"/>
    <p:sldId id="260" r:id="rId5"/>
    <p:sldId id="261" r:id="rId6"/>
    <p:sldId id="262" r:id="rId7"/>
    <p:sldId id="264" r:id="rId8"/>
    <p:sldId id="265" r:id="rId9"/>
    <p:sldId id="266" r:id="rId10"/>
    <p:sldId id="267" r:id="rId11"/>
    <p:sldId id="268" r:id="rId12"/>
    <p:sldId id="269" r:id="rId13"/>
    <p:sldId id="258" r:id="rId14"/>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C853"/>
    <a:srgbClr val="3AC69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6"/>
            <a:ext cx="7772400" cy="1470025"/>
          </a:xfrm>
          <a:prstGeom prst="rect">
            <a:avLst/>
          </a:prstGeom>
        </p:spPr>
        <p:txBody>
          <a:bodyPr/>
          <a:lstStyle/>
          <a:p>
            <a:r>
              <a:rPr lang="hr-HR" altLang="zh-TW" smtClean="0"/>
              <a:t>Click to edit Master title style</a:t>
            </a:r>
            <a:endParaRPr lang="hr-HR" altLang="zh-TW"/>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ltLang="zh-TW" smtClean="0"/>
              <a:t>Click to edit Master subtitle style</a:t>
            </a:r>
            <a:endParaRPr lang="hr-HR" altLang="zh-TW"/>
          </a:p>
        </p:txBody>
      </p:sp>
      <p:sp>
        <p:nvSpPr>
          <p:cNvPr id="4" name="日期版面配置區 3"/>
          <p:cNvSpPr>
            <a:spLocks noGrp="1"/>
          </p:cNvSpPr>
          <p:nvPr>
            <p:ph type="dt" sz="half" idx="10"/>
          </p:nvPr>
        </p:nvSpPr>
        <p:spPr/>
        <p:txBody>
          <a:bodyPr/>
          <a:lstStyle/>
          <a:p>
            <a:fld id="{1F434702-AD37-40B6-B898-A0759A4838B8}" type="datetimeFigureOut">
              <a:rPr lang="hr-HR" altLang="zh-TW" smtClean="0"/>
              <a:pPr/>
              <a:t>6.1.2013.</a:t>
            </a:fld>
            <a:endParaRPr lang="hr-HR" altLang="zh-TW" dirty="0"/>
          </a:p>
        </p:txBody>
      </p:sp>
      <p:sp>
        <p:nvSpPr>
          <p:cNvPr id="5" name="頁尾版面配置區 4"/>
          <p:cNvSpPr>
            <a:spLocks noGrp="1"/>
          </p:cNvSpPr>
          <p:nvPr>
            <p:ph type="ftr" sz="quarter" idx="11"/>
          </p:nvPr>
        </p:nvSpPr>
        <p:spPr>
          <a:xfrm>
            <a:off x="3124200" y="6356351"/>
            <a:ext cx="2895600" cy="365125"/>
          </a:xfrm>
          <a:prstGeom prst="rect">
            <a:avLst/>
          </a:prstGeom>
        </p:spPr>
        <p:txBody>
          <a:bodyPr/>
          <a:lstStyle/>
          <a:p>
            <a:endParaRPr lang="hr-HR" altLang="zh-TW" dirty="0"/>
          </a:p>
        </p:txBody>
      </p:sp>
      <p:sp>
        <p:nvSpPr>
          <p:cNvPr id="6" name="投影片編號版面配置區 5"/>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203541011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214283" y="214290"/>
            <a:ext cx="8229600" cy="1143000"/>
          </a:xfrm>
          <a:prstGeom prst="rect">
            <a:avLst/>
          </a:prstGeom>
        </p:spPr>
        <p:txBody>
          <a:bodyPr/>
          <a:lstStyle/>
          <a:p>
            <a:r>
              <a:rPr lang="hr-HR" altLang="zh-TW" smtClean="0"/>
              <a:t>Click to edit Master title style</a:t>
            </a:r>
            <a:endParaRPr lang="hr-HR" altLang="zh-TW"/>
          </a:p>
        </p:txBody>
      </p:sp>
      <p:sp>
        <p:nvSpPr>
          <p:cNvPr id="3" name="內容版面配置區 2"/>
          <p:cNvSpPr>
            <a:spLocks noGrp="1"/>
          </p:cNvSpPr>
          <p:nvPr>
            <p:ph idx="1"/>
          </p:nvPr>
        </p:nvSpPr>
        <p:spPr/>
        <p:txBody>
          <a:bodyPr/>
          <a:lstStyle/>
          <a:p>
            <a:pPr lvl="0"/>
            <a:r>
              <a:rPr lang="hr-HR" altLang="zh-TW" smtClean="0"/>
              <a:t>Click to edit Master text styles</a:t>
            </a:r>
          </a:p>
          <a:p>
            <a:pPr lvl="1"/>
            <a:r>
              <a:rPr lang="hr-HR" altLang="zh-TW" smtClean="0"/>
              <a:t>Second level</a:t>
            </a:r>
          </a:p>
          <a:p>
            <a:pPr lvl="2"/>
            <a:r>
              <a:rPr lang="hr-HR" altLang="zh-TW" smtClean="0"/>
              <a:t>Third level</a:t>
            </a:r>
          </a:p>
          <a:p>
            <a:pPr lvl="3"/>
            <a:r>
              <a:rPr lang="hr-HR" altLang="zh-TW" smtClean="0"/>
              <a:t>Fourth level</a:t>
            </a:r>
          </a:p>
          <a:p>
            <a:pPr lvl="4"/>
            <a:r>
              <a:rPr lang="hr-HR" altLang="zh-TW" smtClean="0"/>
              <a:t>Fifth level</a:t>
            </a:r>
            <a:endParaRPr lang="hr-HR" altLang="zh-TW"/>
          </a:p>
        </p:txBody>
      </p:sp>
      <p:sp>
        <p:nvSpPr>
          <p:cNvPr id="4" name="日期版面配置區 3"/>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5" name="頁尾版面配置區 4"/>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6" name="投影片編號版面配置區 5"/>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23353698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hr-HR" altLang="zh-TW" dirty="0" smtClean="0"/>
              <a:t>Click to edit Master title style</a:t>
            </a:r>
            <a:endParaRPr lang="hr-HR" altLang="zh-TW" dirty="0"/>
          </a:p>
        </p:txBody>
      </p:sp>
      <p:sp>
        <p:nvSpPr>
          <p:cNvPr id="3" name="文字版面配置區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ltLang="zh-TW" smtClean="0"/>
              <a:t>Click to edit Master text styles</a:t>
            </a:r>
          </a:p>
        </p:txBody>
      </p:sp>
      <p:sp>
        <p:nvSpPr>
          <p:cNvPr id="4" name="日期版面配置區 3"/>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5" name="頁尾版面配置區 4"/>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6" name="投影片編號版面配置區 5"/>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186684896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214283" y="214290"/>
            <a:ext cx="8229600" cy="1143000"/>
          </a:xfrm>
          <a:prstGeom prst="rect">
            <a:avLst/>
          </a:prstGeom>
        </p:spPr>
        <p:txBody>
          <a:bodyPr/>
          <a:lstStyle/>
          <a:p>
            <a:r>
              <a:rPr lang="hr-HR" altLang="zh-TW" smtClean="0"/>
              <a:t>Click to edit Master title style</a:t>
            </a:r>
            <a:endParaRPr lang="hr-HR" altLang="zh-TW"/>
          </a:p>
        </p:txBody>
      </p:sp>
      <p:sp>
        <p:nvSpPr>
          <p:cNvPr id="3" name="內容版面配置區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ltLang="zh-TW" smtClean="0"/>
              <a:t>Click to edit Master text styles</a:t>
            </a:r>
          </a:p>
          <a:p>
            <a:pPr lvl="1"/>
            <a:r>
              <a:rPr lang="hr-HR" altLang="zh-TW" smtClean="0"/>
              <a:t>Second level</a:t>
            </a:r>
          </a:p>
          <a:p>
            <a:pPr lvl="2"/>
            <a:r>
              <a:rPr lang="hr-HR" altLang="zh-TW" smtClean="0"/>
              <a:t>Third level</a:t>
            </a:r>
          </a:p>
          <a:p>
            <a:pPr lvl="3"/>
            <a:r>
              <a:rPr lang="hr-HR" altLang="zh-TW" smtClean="0"/>
              <a:t>Fourth level</a:t>
            </a:r>
          </a:p>
          <a:p>
            <a:pPr lvl="4"/>
            <a:r>
              <a:rPr lang="hr-HR" altLang="zh-TW" smtClean="0"/>
              <a:t>Fifth level</a:t>
            </a:r>
            <a:endParaRPr lang="hr-HR" altLang="zh-TW"/>
          </a:p>
        </p:txBody>
      </p:sp>
      <p:sp>
        <p:nvSpPr>
          <p:cNvPr id="4" name="內容版面配置區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ltLang="zh-TW" smtClean="0"/>
              <a:t>Click to edit Master text styles</a:t>
            </a:r>
          </a:p>
          <a:p>
            <a:pPr lvl="1"/>
            <a:r>
              <a:rPr lang="hr-HR" altLang="zh-TW" smtClean="0"/>
              <a:t>Second level</a:t>
            </a:r>
          </a:p>
          <a:p>
            <a:pPr lvl="2"/>
            <a:r>
              <a:rPr lang="hr-HR" altLang="zh-TW" smtClean="0"/>
              <a:t>Third level</a:t>
            </a:r>
          </a:p>
          <a:p>
            <a:pPr lvl="3"/>
            <a:r>
              <a:rPr lang="hr-HR" altLang="zh-TW" smtClean="0"/>
              <a:t>Fourth level</a:t>
            </a:r>
          </a:p>
          <a:p>
            <a:pPr lvl="4"/>
            <a:r>
              <a:rPr lang="hr-HR" altLang="zh-TW" smtClean="0"/>
              <a:t>Fifth level</a:t>
            </a:r>
            <a:endParaRPr lang="hr-HR" altLang="zh-TW"/>
          </a:p>
        </p:txBody>
      </p:sp>
      <p:sp>
        <p:nvSpPr>
          <p:cNvPr id="5" name="日期版面配置區 4"/>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6" name="頁尾版面配置區 5"/>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7" name="投影片編號版面配置區 6"/>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1955901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214283" y="214290"/>
            <a:ext cx="8229600" cy="1143000"/>
          </a:xfrm>
          <a:prstGeom prst="rect">
            <a:avLst/>
          </a:prstGeom>
        </p:spPr>
        <p:txBody>
          <a:bodyPr/>
          <a:lstStyle/>
          <a:p>
            <a:r>
              <a:rPr lang="hr-HR" altLang="zh-TW" smtClean="0"/>
              <a:t>Click to edit Master title style</a:t>
            </a:r>
            <a:endParaRPr lang="hr-HR" altLang="zh-TW"/>
          </a:p>
        </p:txBody>
      </p:sp>
      <p:sp>
        <p:nvSpPr>
          <p:cNvPr id="3" name="日期版面配置區 2"/>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4" name="頁尾版面配置區 3"/>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5" name="投影片編號版面配置區 4"/>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387443188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3" name="頁尾版面配置區 2"/>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4" name="投影片編號版面配置區 3"/>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125043358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73050"/>
            <a:ext cx="3008313" cy="1162050"/>
          </a:xfrm>
          <a:prstGeom prst="rect">
            <a:avLst/>
          </a:prstGeom>
        </p:spPr>
        <p:txBody>
          <a:bodyPr anchor="b"/>
          <a:lstStyle>
            <a:lvl1pPr algn="l">
              <a:defRPr sz="2000" b="1"/>
            </a:lvl1pPr>
          </a:lstStyle>
          <a:p>
            <a:r>
              <a:rPr lang="hr-HR" altLang="zh-TW" smtClean="0"/>
              <a:t>Click to edit Master title style</a:t>
            </a:r>
            <a:endParaRPr lang="hr-HR" altLang="zh-TW"/>
          </a:p>
        </p:txBody>
      </p:sp>
      <p:sp>
        <p:nvSpPr>
          <p:cNvPr id="3" name="內容版面配置區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ltLang="zh-TW" smtClean="0"/>
              <a:t>Click to edit Master text styles</a:t>
            </a:r>
          </a:p>
          <a:p>
            <a:pPr lvl="1"/>
            <a:r>
              <a:rPr lang="hr-HR" altLang="zh-TW" smtClean="0"/>
              <a:t>Second level</a:t>
            </a:r>
          </a:p>
          <a:p>
            <a:pPr lvl="2"/>
            <a:r>
              <a:rPr lang="hr-HR" altLang="zh-TW" smtClean="0"/>
              <a:t>Third level</a:t>
            </a:r>
          </a:p>
          <a:p>
            <a:pPr lvl="3"/>
            <a:r>
              <a:rPr lang="hr-HR" altLang="zh-TW" smtClean="0"/>
              <a:t>Fourth level</a:t>
            </a:r>
          </a:p>
          <a:p>
            <a:pPr lvl="4"/>
            <a:r>
              <a:rPr lang="hr-HR" altLang="zh-TW" smtClean="0"/>
              <a:t>Fifth level</a:t>
            </a:r>
            <a:endParaRPr lang="hr-HR" altLang="zh-TW"/>
          </a:p>
        </p:txBody>
      </p:sp>
      <p:sp>
        <p:nvSpPr>
          <p:cNvPr id="4" name="文字版面配置區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ltLang="zh-TW" smtClean="0"/>
              <a:t>Click to edit Master text styles</a:t>
            </a:r>
          </a:p>
        </p:txBody>
      </p:sp>
      <p:sp>
        <p:nvSpPr>
          <p:cNvPr id="5" name="日期版面配置區 4"/>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6" name="頁尾版面配置區 5"/>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7" name="投影片編號版面配置區 6"/>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350182537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1"/>
            <a:ext cx="5486400" cy="566738"/>
          </a:xfrm>
          <a:prstGeom prst="rect">
            <a:avLst/>
          </a:prstGeom>
        </p:spPr>
        <p:txBody>
          <a:bodyPr anchor="b"/>
          <a:lstStyle>
            <a:lvl1pPr algn="l">
              <a:defRPr sz="2000" b="1"/>
            </a:lvl1pPr>
          </a:lstStyle>
          <a:p>
            <a:r>
              <a:rPr lang="hr-HR" altLang="zh-TW" smtClean="0"/>
              <a:t>Click to edit Master title style</a:t>
            </a:r>
            <a:endParaRPr lang="hr-HR" altLang="zh-TW"/>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r-HR" altLang="zh-TW" smtClean="0"/>
              <a:t>Click icon to add picture</a:t>
            </a:r>
            <a:endParaRPr lang="hr-HR" altLang="zh-TW"/>
          </a:p>
        </p:txBody>
      </p:sp>
      <p:sp>
        <p:nvSpPr>
          <p:cNvPr id="4" name="文字版面配置區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ltLang="zh-TW" smtClean="0"/>
              <a:t>Click to edit Master text styles</a:t>
            </a:r>
          </a:p>
        </p:txBody>
      </p:sp>
      <p:sp>
        <p:nvSpPr>
          <p:cNvPr id="5" name="日期版面配置區 4"/>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6" name="頁尾版面配置區 5"/>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7" name="投影片編號版面配置區 6"/>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201488035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a:xfrm>
            <a:off x="214283" y="214290"/>
            <a:ext cx="8229600" cy="1143000"/>
          </a:xfrm>
          <a:prstGeom prst="rect">
            <a:avLst/>
          </a:prstGeom>
        </p:spPr>
        <p:txBody>
          <a:bodyPr/>
          <a:lstStyle/>
          <a:p>
            <a:r>
              <a:rPr lang="hr-HR" altLang="zh-TW" smtClean="0"/>
              <a:t>Click to edit Master title style</a:t>
            </a:r>
            <a:endParaRPr lang="hr-HR" altLang="zh-TW"/>
          </a:p>
        </p:txBody>
      </p:sp>
      <p:sp>
        <p:nvSpPr>
          <p:cNvPr id="3" name="直排文字版面配置區 2"/>
          <p:cNvSpPr>
            <a:spLocks noGrp="1"/>
          </p:cNvSpPr>
          <p:nvPr>
            <p:ph type="body" orient="vert" idx="1"/>
          </p:nvPr>
        </p:nvSpPr>
        <p:spPr/>
        <p:txBody>
          <a:bodyPr vert="eaVert"/>
          <a:lstStyle/>
          <a:p>
            <a:pPr lvl="0"/>
            <a:r>
              <a:rPr lang="hr-HR" altLang="zh-TW" smtClean="0"/>
              <a:t>Click to edit Master text styles</a:t>
            </a:r>
          </a:p>
          <a:p>
            <a:pPr lvl="1"/>
            <a:r>
              <a:rPr lang="hr-HR" altLang="zh-TW" smtClean="0"/>
              <a:t>Second level</a:t>
            </a:r>
          </a:p>
          <a:p>
            <a:pPr lvl="2"/>
            <a:r>
              <a:rPr lang="hr-HR" altLang="zh-TW" smtClean="0"/>
              <a:t>Third level</a:t>
            </a:r>
          </a:p>
          <a:p>
            <a:pPr lvl="3"/>
            <a:r>
              <a:rPr lang="hr-HR" altLang="zh-TW" smtClean="0"/>
              <a:t>Fourth level</a:t>
            </a:r>
          </a:p>
          <a:p>
            <a:pPr lvl="4"/>
            <a:r>
              <a:rPr lang="hr-HR" altLang="zh-TW" smtClean="0"/>
              <a:t>Fifth level</a:t>
            </a:r>
            <a:endParaRPr lang="hr-HR" altLang="zh-TW"/>
          </a:p>
        </p:txBody>
      </p:sp>
      <p:sp>
        <p:nvSpPr>
          <p:cNvPr id="4" name="日期版面配置區 3"/>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5" name="頁尾版面配置區 4"/>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6" name="投影片編號版面配置區 5"/>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152226998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2057400" cy="5851525"/>
          </a:xfrm>
          <a:prstGeom prst="rect">
            <a:avLst/>
          </a:prstGeom>
        </p:spPr>
        <p:txBody>
          <a:bodyPr vert="eaVert"/>
          <a:lstStyle/>
          <a:p>
            <a:r>
              <a:rPr lang="hr-HR" altLang="zh-TW" smtClean="0"/>
              <a:t>Click to edit Master title style</a:t>
            </a:r>
            <a:endParaRPr lang="hr-HR" altLang="zh-TW"/>
          </a:p>
        </p:txBody>
      </p:sp>
      <p:sp>
        <p:nvSpPr>
          <p:cNvPr id="3" name="直排文字版面配置區 2"/>
          <p:cNvSpPr>
            <a:spLocks noGrp="1"/>
          </p:cNvSpPr>
          <p:nvPr>
            <p:ph type="body" orient="vert" idx="1"/>
          </p:nvPr>
        </p:nvSpPr>
        <p:spPr>
          <a:xfrm>
            <a:off x="457200" y="274639"/>
            <a:ext cx="6019800" cy="5851525"/>
          </a:xfrm>
        </p:spPr>
        <p:txBody>
          <a:bodyPr vert="eaVert"/>
          <a:lstStyle/>
          <a:p>
            <a:pPr lvl="0"/>
            <a:r>
              <a:rPr lang="hr-HR" altLang="zh-TW" dirty="0" smtClean="0"/>
              <a:t>Click to edit Master text styles</a:t>
            </a:r>
          </a:p>
          <a:p>
            <a:pPr lvl="1"/>
            <a:r>
              <a:rPr lang="hr-HR" altLang="zh-TW" dirty="0" smtClean="0"/>
              <a:t>Second level</a:t>
            </a:r>
          </a:p>
          <a:p>
            <a:pPr lvl="2"/>
            <a:r>
              <a:rPr lang="hr-HR" altLang="zh-TW" dirty="0" smtClean="0"/>
              <a:t>Third level</a:t>
            </a:r>
          </a:p>
          <a:p>
            <a:pPr lvl="3"/>
            <a:r>
              <a:rPr lang="hr-HR" altLang="zh-TW" dirty="0" smtClean="0"/>
              <a:t>Fourth level</a:t>
            </a:r>
          </a:p>
          <a:p>
            <a:pPr lvl="4"/>
            <a:r>
              <a:rPr lang="hr-HR" altLang="zh-TW" dirty="0" smtClean="0"/>
              <a:t>Fifth level</a:t>
            </a:r>
            <a:endParaRPr lang="hr-HR" altLang="zh-TW" dirty="0"/>
          </a:p>
        </p:txBody>
      </p:sp>
      <p:sp>
        <p:nvSpPr>
          <p:cNvPr id="4" name="日期版面配置區 3"/>
          <p:cNvSpPr>
            <a:spLocks noGrp="1"/>
          </p:cNvSpPr>
          <p:nvPr>
            <p:ph type="dt" sz="half" idx="10"/>
          </p:nvPr>
        </p:nvSpPr>
        <p:spPr/>
        <p:txBody>
          <a:bodyPr/>
          <a:lstStyle/>
          <a:p>
            <a:fld id="{1F434702-AD37-40B6-B898-A0759A4838B8}" type="datetimeFigureOut">
              <a:rPr lang="hr-HR" altLang="zh-TW" smtClean="0"/>
              <a:pPr/>
              <a:t>6.1.2013.</a:t>
            </a:fld>
            <a:endParaRPr lang="hr-HR" altLang="zh-TW"/>
          </a:p>
        </p:txBody>
      </p:sp>
      <p:sp>
        <p:nvSpPr>
          <p:cNvPr id="5" name="頁尾版面配置區 4"/>
          <p:cNvSpPr>
            <a:spLocks noGrp="1"/>
          </p:cNvSpPr>
          <p:nvPr>
            <p:ph type="ftr" sz="quarter" idx="11"/>
          </p:nvPr>
        </p:nvSpPr>
        <p:spPr>
          <a:xfrm>
            <a:off x="3124200" y="6356351"/>
            <a:ext cx="2895600" cy="365125"/>
          </a:xfrm>
          <a:prstGeom prst="rect">
            <a:avLst/>
          </a:prstGeom>
        </p:spPr>
        <p:txBody>
          <a:bodyPr/>
          <a:lstStyle/>
          <a:p>
            <a:endParaRPr lang="hr-HR" altLang="zh-TW"/>
          </a:p>
        </p:txBody>
      </p:sp>
      <p:sp>
        <p:nvSpPr>
          <p:cNvPr id="6" name="投影片編號版面配置區 5"/>
          <p:cNvSpPr>
            <a:spLocks noGrp="1"/>
          </p:cNvSpPr>
          <p:nvPr>
            <p:ph type="sldNum" sz="quarter" idx="12"/>
          </p:nvPr>
        </p:nvSpPr>
        <p:spPr/>
        <p:txBody>
          <a:bodyPr/>
          <a:lstStyle/>
          <a:p>
            <a:fld id="{81202144-A3AB-4012-82BA-03456C02845F}" type="slidenum">
              <a:rPr lang="hr-HR" altLang="zh-TW" smtClean="0"/>
              <a:pPr/>
              <a:t>‹#›</a:t>
            </a:fld>
            <a:endParaRPr lang="hr-HR" altLang="zh-TW"/>
          </a:p>
        </p:txBody>
      </p:sp>
    </p:spTree>
    <p:extLst>
      <p:ext uri="{BB962C8B-B14F-4D97-AF65-F5344CB8AC3E}">
        <p14:creationId xmlns:p14="http://schemas.microsoft.com/office/powerpoint/2010/main" xmlns="" val="22536074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dirty="0"/>
          </a:p>
        </p:txBody>
      </p:sp>
      <p:sp>
        <p:nvSpPr>
          <p:cNvPr id="3" name="文字版面配置區 2"/>
          <p:cNvSpPr>
            <a:spLocks noGrp="1"/>
          </p:cNvSpPr>
          <p:nvPr>
            <p:ph type="body" idx="1"/>
          </p:nvPr>
        </p:nvSpPr>
        <p:spPr>
          <a:xfrm>
            <a:off x="428597" y="285729"/>
            <a:ext cx="8258204" cy="5840435"/>
          </a:xfrm>
          <a:prstGeom prst="rect">
            <a:avLst/>
          </a:prstGeom>
        </p:spPr>
        <p:txBody>
          <a:bodyPr vert="horz" lIns="91440" tIns="45720" rIns="91440" bIns="45720" rtlCol="0">
            <a:normAutofit/>
          </a:bodyPr>
          <a:lstStyle/>
          <a:p>
            <a:pPr lvl="0"/>
            <a:endParaRPr lang="hr-HR" altLang="zh-TW" dirty="0" smtClean="0"/>
          </a:p>
          <a:p>
            <a:pPr lvl="0"/>
            <a:r>
              <a:rPr lang="hr-HR" altLang="zh-TW" dirty="0" smtClean="0"/>
              <a:t>DIGITALNE VIDEO KAMERE </a:t>
            </a:r>
          </a:p>
          <a:p>
            <a:pPr lvl="0"/>
            <a:endParaRPr lang="hr-HR" altLang="zh-TW" dirty="0" smtClean="0"/>
          </a:p>
          <a:p>
            <a:pPr lvl="0"/>
            <a:endParaRPr lang="hr-HR" altLang="zh-TW" dirty="0" smtClean="0"/>
          </a:p>
          <a:p>
            <a:pPr lvl="0"/>
            <a:r>
              <a:rPr lang="hr-HR" altLang="zh-TW" dirty="0" smtClean="0"/>
              <a:t>                                 </a:t>
            </a:r>
          </a:p>
          <a:p>
            <a:pPr lvl="0"/>
            <a:r>
              <a:rPr lang="hr-HR" altLang="zh-TW" dirty="0" smtClean="0"/>
              <a:t>                                           Omerbegović Mediha</a:t>
            </a:r>
            <a:endParaRPr lang="hr-HR" altLang="zh-TW" dirty="0"/>
          </a:p>
        </p:txBody>
      </p:sp>
      <p:sp>
        <p:nvSpPr>
          <p:cNvPr id="4" name="日期版面配置區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434702-AD37-40B6-B898-A0759A4838B8}" type="datetimeFigureOut">
              <a:rPr lang="hr-HR" altLang="zh-TW" smtClean="0"/>
              <a:pPr/>
              <a:t>6.1.2013.</a:t>
            </a:fld>
            <a:r>
              <a:rPr lang="hr-HR" altLang="zh-TW" dirty="0" smtClean="0"/>
              <a:t>,Zenica</a:t>
            </a:r>
            <a:endParaRPr lang="hr-HR" altLang="zh-TW" dirty="0"/>
          </a:p>
        </p:txBody>
      </p:sp>
      <p:sp>
        <p:nvSpPr>
          <p:cNvPr id="6" name="投影片編號版面配置區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02144-A3AB-4012-82BA-03456C02845F}" type="slidenum">
              <a:rPr lang="hr-HR" altLang="zh-TW" smtClean="0"/>
              <a:pPr/>
              <a:t>‹#›</a:t>
            </a:fld>
            <a:endParaRPr lang="hr-HR" altLang="zh-TW"/>
          </a:p>
        </p:txBody>
      </p:sp>
      <p:pic>
        <p:nvPicPr>
          <p:cNvPr id="9" name="圖片 8"/>
          <p:cNvPicPr>
            <a:picLocks noChangeAspect="1"/>
          </p:cNvPicPr>
          <p:nvPr/>
        </p:nvPicPr>
        <p:blipFill>
          <a:blip r:embed="rId12" cstate="print">
            <a:extLst>
              <a:ext uri="{BEBA8EAE-BF5A-486C-A8C5-ECC9F3942E4B}">
                <a14:imgProps xmlns:a14="http://schemas.microsoft.com/office/drawing/2010/main" xmlns="">
                  <a14:imgLayer r:embed="rId14">
                    <a14:imgEffect>
                      <a14:saturation sat="66000"/>
                    </a14:imgEffect>
                  </a14:imgLayer>
                </a14:imgProps>
              </a:ext>
              <a:ext uri="{28A0092B-C50C-407E-A947-70E740481C1C}">
                <a14:useLocalDpi xmlns:a14="http://schemas.microsoft.com/office/drawing/2010/main" xmlns="" val="0"/>
              </a:ext>
            </a:extLst>
          </a:blip>
          <a:stretch>
            <a:fillRect/>
          </a:stretch>
        </p:blipFill>
        <p:spPr>
          <a:xfrm>
            <a:off x="5727378" y="5085185"/>
            <a:ext cx="3344615" cy="1850453"/>
          </a:xfrm>
          <a:prstGeom prst="ellipse">
            <a:avLst/>
          </a:prstGeom>
          <a:ln>
            <a:noFill/>
          </a:ln>
          <a:effectLst>
            <a:softEdge rad="112500"/>
          </a:effectLst>
        </p:spPr>
      </p:pic>
      <p:sp>
        <p:nvSpPr>
          <p:cNvPr id="12" name="減號 11"/>
          <p:cNvSpPr/>
          <p:nvPr/>
        </p:nvSpPr>
        <p:spPr>
          <a:xfrm>
            <a:off x="-1008619" y="1167401"/>
            <a:ext cx="11197244" cy="648072"/>
          </a:xfrm>
          <a:prstGeom prst="mathMinus">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zh-TW" altLang="en-US"/>
          </a:p>
        </p:txBody>
      </p:sp>
      <p:pic>
        <p:nvPicPr>
          <p:cNvPr id="10" name="Picture 9" descr="03_115_2.jpg"/>
          <p:cNvPicPr>
            <a:picLocks noChangeAspect="1"/>
          </p:cNvPicPr>
          <p:nvPr userDrawn="1"/>
        </p:nvPicPr>
        <p:blipFill>
          <a:blip r:embed="rId15"/>
          <a:stretch>
            <a:fillRect/>
          </a:stretch>
        </p:blipFill>
        <p:spPr>
          <a:xfrm>
            <a:off x="671049" y="2428869"/>
            <a:ext cx="4002793" cy="3071834"/>
          </a:xfrm>
          <a:prstGeom prst="rect">
            <a:avLst/>
          </a:prstGeom>
        </p:spPr>
      </p:pic>
    </p:spTree>
    <p:extLst>
      <p:ext uri="{BB962C8B-B14F-4D97-AF65-F5344CB8AC3E}">
        <p14:creationId xmlns:p14="http://schemas.microsoft.com/office/powerpoint/2010/main" xmlns="" val="265104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transition/>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ctr" defTabSz="914400" rtl="0" eaLnBrk="1" latinLnBrk="0" hangingPunct="1">
        <a:spcBef>
          <a:spcPct val="20000"/>
        </a:spcBef>
        <a:buFont typeface="Arial" pitchFamily="34" charset="0"/>
        <a:buNone/>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500035" y="928671"/>
            <a:ext cx="7772400" cy="1470025"/>
          </a:xfrm>
          <a:effectLst>
            <a:softEdge rad="63500"/>
          </a:effectLst>
        </p:spPr>
        <p:txBody>
          <a:bodyPr/>
          <a:lstStyle/>
          <a:p>
            <a:r>
              <a:rPr lang="hr-HR" altLang="zh-TW" sz="2400" dirty="0" smtClean="0">
                <a:latin typeface="Times New Roman" pitchFamily="18" charset="0"/>
                <a:cs typeface="Times New Roman" pitchFamily="18" charset="0"/>
              </a:rPr>
              <a:t>DIGITALNE VIDEO KAMERE</a:t>
            </a:r>
            <a:endParaRPr lang="zh-TW" altLang="en-US" sz="2400" dirty="0">
              <a:latin typeface="Times New Roman" pitchFamily="18" charset="0"/>
              <a:cs typeface="Times New Roman" pitchFamily="18" charset="0"/>
            </a:endParaRPr>
          </a:p>
        </p:txBody>
      </p:sp>
      <p:sp>
        <p:nvSpPr>
          <p:cNvPr id="3" name="副標題 2"/>
          <p:cNvSpPr>
            <a:spLocks noGrp="1"/>
          </p:cNvSpPr>
          <p:nvPr>
            <p:ph type="subTitle" idx="1"/>
          </p:nvPr>
        </p:nvSpPr>
        <p:spPr>
          <a:xfrm>
            <a:off x="3643307" y="4071942"/>
            <a:ext cx="6400800" cy="1752600"/>
          </a:xfrm>
        </p:spPr>
        <p:txBody>
          <a:bodyPr/>
          <a:lstStyle/>
          <a:p>
            <a:r>
              <a:rPr lang="hr-HR" altLang="zh-TW" dirty="0" smtClean="0">
                <a:solidFill>
                  <a:schemeClr val="tx1"/>
                </a:solidFill>
              </a:rPr>
              <a:t>Omerbegović Mediha</a:t>
            </a:r>
            <a:endParaRPr lang="zh-TW" altLang="en-US" dirty="0">
              <a:solidFill>
                <a:schemeClr val="tx1"/>
              </a:solidFill>
            </a:endParaRPr>
          </a:p>
        </p:txBody>
      </p:sp>
    </p:spTree>
    <p:extLst>
      <p:ext uri="{BB962C8B-B14F-4D97-AF65-F5344CB8AC3E}">
        <p14:creationId xmlns:p14="http://schemas.microsoft.com/office/powerpoint/2010/main" xmlns="" val="901233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9" y="285729"/>
            <a:ext cx="8258204" cy="6072230"/>
          </a:xfrm>
        </p:spPr>
        <p:txBody>
          <a:bodyPr/>
          <a:lstStyle/>
          <a:p>
            <a:endParaRPr lang="hr-HR"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UVOD</a:t>
            </a:r>
          </a:p>
          <a:p>
            <a:pPr algn="l"/>
            <a:endParaRPr lang="hr-HR" sz="2000" dirty="0" smtClean="0">
              <a:latin typeface="Times New Roman" pitchFamily="18" charset="0"/>
              <a:cs typeface="Times New Roman" pitchFamily="18" charset="0"/>
            </a:endParaRPr>
          </a:p>
          <a:p>
            <a:pPr algn="l"/>
            <a:r>
              <a:rPr lang="hr-HR" sz="1600" dirty="0" smtClean="0">
                <a:latin typeface="Times New Roman" pitchFamily="18" charset="0"/>
                <a:cs typeface="Times New Roman" pitchFamily="18" charset="0"/>
              </a:rPr>
              <a:t>       U ovom seminarskom radu pisala sam o digitalnim video kamerama, njihov  razvoj kroz historiju od onih početnih koje su bile glomazne i zauzimale dosta prostora do današnjih koje 					gotovo mogu „stati u džep“. Zatim, kakve 					video rezolucije mogu biti, dijelovi video 					kamere, kao i koji se mediji koriste za 					pohranjivanje snimljenog materijala. I 					naravno,o  zanimljivostima i novitetima u 					polju digitalnih video kamera</a:t>
            </a:r>
            <a:r>
              <a:rPr lang="hr-HR" sz="2000" dirty="0" smtClean="0">
                <a:latin typeface="Times New Roman" pitchFamily="18" charset="0"/>
                <a:cs typeface="Times New Roman" pitchFamily="18" charset="0"/>
              </a:rPr>
              <a:t>.</a:t>
            </a:r>
            <a:r>
              <a:rPr lang="hr-HR" sz="1600" dirty="0" smtClean="0">
                <a:latin typeface="Times New Roman" pitchFamily="18" charset="0"/>
                <a:cs typeface="Times New Roman" pitchFamily="18" charset="0"/>
              </a:rPr>
              <a:t> Svakim 					danom dolazi do otkrića nekih novih video 					kamera koje su od prethodnih bolje u 					kvaliteti slike, jednostavnijem instaliranju i 					održavanju, smanjenju troškova, 						zauzimaju manje prostora, omogućavaju 					bolje mogućnosti pristupa, i nikad ne 					možemo reći da smo u toku tehnoloških dešavanja jer ono što je danas novo sutra već zastarjelo.</a:t>
            </a:r>
          </a:p>
          <a:p>
            <a:pPr algn="l"/>
            <a:endParaRPr lang="hr-HR" sz="1600" dirty="0" smtClean="0">
              <a:latin typeface="Times New Roman" pitchFamily="18" charset="0"/>
              <a:cs typeface="Times New Roman" pitchFamily="18" charset="0"/>
            </a:endParaRPr>
          </a:p>
          <a:p>
            <a:pPr algn="l"/>
            <a:endParaRPr lang="hr-HR" sz="2000" dirty="0" smtClean="0">
              <a:latin typeface="Times New Roman" pitchFamily="18" charset="0"/>
              <a:cs typeface="Times New Roman" pitchFamily="18" charset="0"/>
            </a:endParaRPr>
          </a:p>
          <a:p>
            <a:pPr algn="l"/>
            <a:endParaRPr lang="hr-HR"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7" y="1"/>
            <a:ext cx="8258204" cy="6500834"/>
          </a:xfrm>
        </p:spPr>
        <p:txBody>
          <a:bodyPr>
            <a:normAutofit/>
          </a:bodyPr>
          <a:lstStyle/>
          <a:p>
            <a:endParaRPr lang="hr-HR" sz="2800"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HISTORIJSKI RAZVOJ </a:t>
            </a:r>
          </a:p>
          <a:p>
            <a:endParaRPr lang="hr-HR" sz="1700" dirty="0" smtClean="0">
              <a:latin typeface="Times New Roman" pitchFamily="18" charset="0"/>
              <a:cs typeface="Times New Roman" pitchFamily="18" charset="0"/>
            </a:endParaRPr>
          </a:p>
          <a:p>
            <a:pPr algn="l"/>
            <a:endParaRPr lang="hr-HR" sz="1500" dirty="0" smtClean="0">
              <a:latin typeface="Times New Roman" pitchFamily="18" charset="0"/>
              <a:cs typeface="Times New Roman" pitchFamily="18" charset="0"/>
            </a:endParaRPr>
          </a:p>
          <a:p>
            <a:pPr algn="l"/>
            <a:r>
              <a:rPr lang="hr-HR" sz="1500" dirty="0" smtClean="0">
                <a:latin typeface="Times New Roman" pitchFamily="18" charset="0"/>
                <a:cs typeface="Times New Roman" pitchFamily="18" charset="0"/>
              </a:rPr>
              <a:t>Razvoj video kamera kroz historiju :</a:t>
            </a:r>
          </a:p>
          <a:p>
            <a:pPr algn="l"/>
            <a:r>
              <a:rPr lang="hr-HR" sz="1500" dirty="0" smtClean="0">
                <a:latin typeface="Times New Roman" pitchFamily="18" charset="0"/>
                <a:cs typeface="Times New Roman" pitchFamily="18" charset="0"/>
              </a:rPr>
              <a:t>-prvu skicu kamere je još 1500. god. napravio Leonardo da Vinci,bila je to primitivna kutija od dasaka s 					rupicom na jednoj strani, a unutar kutija 					nalazila se svijeća koja je isijavala svijetlo 					kroz rupicu,</a:t>
            </a:r>
          </a:p>
          <a:p>
            <a:pPr algn="l"/>
            <a:r>
              <a:rPr lang="hr-HR" sz="1500" dirty="0" smtClean="0">
                <a:latin typeface="Times New Roman" pitchFamily="18" charset="0"/>
                <a:cs typeface="Times New Roman" pitchFamily="18" charset="0"/>
              </a:rPr>
              <a:t>						- Louis Aima Augustin Le Prince konstruirao</a:t>
            </a:r>
          </a:p>
          <a:p>
            <a:pPr algn="l"/>
            <a:r>
              <a:rPr lang="hr-HR" sz="1500" dirty="0" smtClean="0">
                <a:latin typeface="Times New Roman" pitchFamily="18" charset="0"/>
                <a:cs typeface="Times New Roman" pitchFamily="18" charset="0"/>
              </a:rPr>
              <a:t>						je prvu filmsku kameru,</a:t>
            </a:r>
          </a:p>
          <a:p>
            <a:pPr algn="l"/>
            <a:r>
              <a:rPr lang="hr-HR" sz="1500" dirty="0" smtClean="0">
                <a:latin typeface="Times New Roman" pitchFamily="18" charset="0"/>
                <a:cs typeface="Times New Roman" pitchFamily="18" charset="0"/>
              </a:rPr>
              <a:t>						- William Friese, radi kameru za film širine 					100mm,</a:t>
            </a:r>
          </a:p>
          <a:p>
            <a:pPr algn="l"/>
            <a:r>
              <a:rPr lang="hr-HR" sz="1500" dirty="0" smtClean="0">
                <a:latin typeface="Times New Roman" pitchFamily="18" charset="0"/>
                <a:cs typeface="Times New Roman" pitchFamily="18" charset="0"/>
              </a:rPr>
              <a:t>						- Thomas Alva Edison je 1888. godine 					napravio </a:t>
            </a:r>
            <a:r>
              <a:rPr lang="hr-HR" sz="1500" dirty="0" smtClean="0">
                <a:latin typeface="Times New Roman" pitchFamily="18" charset="0"/>
                <a:cs typeface="Times New Roman" pitchFamily="18" charset="0"/>
              </a:rPr>
              <a:t>kinematoskop</a:t>
            </a:r>
            <a:r>
              <a:rPr lang="hr-HR" sz="1500" dirty="0" smtClean="0">
                <a:latin typeface="Times New Roman" pitchFamily="18" charset="0"/>
                <a:cs typeface="Times New Roman" pitchFamily="18" charset="0"/>
              </a:rPr>
              <a:t>,</a:t>
            </a:r>
          </a:p>
          <a:p>
            <a:pPr algn="l"/>
            <a:r>
              <a:rPr lang="hr-HR" sz="1500" dirty="0" smtClean="0">
                <a:latin typeface="Times New Roman" pitchFamily="18" charset="0"/>
                <a:cs typeface="Times New Roman" pitchFamily="18" charset="0"/>
              </a:rPr>
              <a:t>						- februar 1984. firma Kodak je predstavila 					8mm format Camcordera popularnog imena 					KodaVision 2000,</a:t>
            </a:r>
          </a:p>
          <a:p>
            <a:pPr algn="l"/>
            <a:r>
              <a:rPr lang="hr-HR" sz="1500" dirty="0" smtClean="0">
                <a:latin typeface="Times New Roman" pitchFamily="18" charset="0"/>
                <a:cs typeface="Times New Roman" pitchFamily="18" charset="0"/>
              </a:rPr>
              <a:t>						- Sharp od 1992. godine slovi kao prvi 					proizvođač kamere sa LCD </a:t>
            </a:r>
            <a:r>
              <a:rPr lang="hr-HR" sz="1500" dirty="0" smtClean="0">
                <a:latin typeface="Times New Roman" pitchFamily="18" charset="0"/>
                <a:cs typeface="Times New Roman" pitchFamily="18" charset="0"/>
              </a:rPr>
              <a:t>ekranom</a:t>
            </a:r>
            <a:r>
              <a:rPr lang="hr-HR" sz="1500" dirty="0" smtClean="0">
                <a:latin typeface="Times New Roman" pitchFamily="18" charset="0"/>
                <a:cs typeface="Times New Roman" pitchFamily="18" charset="0"/>
              </a:rPr>
              <a:t> </a:t>
            </a:r>
            <a:r>
              <a:rPr lang="hr-HR" sz="1500" dirty="0" smtClean="0">
                <a:latin typeface="Times New Roman" pitchFamily="18" charset="0"/>
                <a:cs typeface="Times New Roman" pitchFamily="18" charset="0"/>
              </a:rPr>
              <a:t>u boji,</a:t>
            </a:r>
          </a:p>
          <a:p>
            <a:pPr algn="l"/>
            <a:r>
              <a:rPr lang="hr-HR" sz="1500" dirty="0" smtClean="0">
                <a:latin typeface="Times New Roman" pitchFamily="18" charset="0"/>
                <a:cs typeface="Times New Roman" pitchFamily="18" charset="0"/>
              </a:rPr>
              <a:t>						- Panasonic 1995. godine isporučila je na tržište prvu miniDV kasetu. </a:t>
            </a:r>
          </a:p>
          <a:p>
            <a:pPr algn="l"/>
            <a:endParaRPr lang="hr-HR" sz="1700" dirty="0" smtClean="0">
              <a:latin typeface="Times New Roman" pitchFamily="18" charset="0"/>
              <a:cs typeface="Times New Roman" pitchFamily="18" charset="0"/>
            </a:endParaRPr>
          </a:p>
          <a:p>
            <a:pPr algn="l"/>
            <a:endParaRPr lang="hr-HR" sz="1700" dirty="0" smtClean="0">
              <a:latin typeface="Times New Roman" pitchFamily="18" charset="0"/>
              <a:cs typeface="Times New Roman" pitchFamily="18" charset="0"/>
            </a:endParaRPr>
          </a:p>
          <a:p>
            <a:pPr algn="l"/>
            <a:endParaRPr lang="hr-HR" sz="1700" dirty="0" smtClean="0">
              <a:latin typeface="Times New Roman" pitchFamily="18" charset="0"/>
              <a:cs typeface="Times New Roman" pitchFamily="18" charset="0"/>
            </a:endParaRPr>
          </a:p>
          <a:p>
            <a:pPr algn="l"/>
            <a:endParaRPr lang="hr-HR" sz="1700" dirty="0" smtClean="0">
              <a:latin typeface="Times New Roman" pitchFamily="18" charset="0"/>
              <a:cs typeface="Times New Roman" pitchFamily="18" charset="0"/>
            </a:endParaRPr>
          </a:p>
          <a:p>
            <a:pPr algn="l"/>
            <a:endParaRPr lang="hr-HR" sz="1700" dirty="0" smtClean="0">
              <a:latin typeface="Times New Roman" pitchFamily="18" charset="0"/>
              <a:cs typeface="Times New Roman" pitchFamily="18" charset="0"/>
            </a:endParaRPr>
          </a:p>
          <a:p>
            <a:pPr algn="l"/>
            <a:endParaRPr lang="hr-HR" sz="1700" dirty="0" smtClean="0">
              <a:latin typeface="Times New Roman" pitchFamily="18" charset="0"/>
              <a:cs typeface="Times New Roman" pitchFamily="18" charset="0"/>
            </a:endParaRPr>
          </a:p>
          <a:p>
            <a:endParaRPr lang="hr-H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linds(horizontal)">
                                      <p:cBhvr>
                                        <p:cTn id="15" dur="500"/>
                                        <p:tgtEl>
                                          <p:spTgt spid="3">
                                            <p:txEl>
                                              <p:pRg st="5" end="5"/>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linds(horizontal)">
                                      <p:cBhvr>
                                        <p:cTn id="18" dur="500"/>
                                        <p:tgtEl>
                                          <p:spTgt spid="3">
                                            <p:txEl>
                                              <p:pRg st="6" end="6"/>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blinds(horizontal)">
                                      <p:cBhvr>
                                        <p:cTn id="21" dur="500"/>
                                        <p:tgtEl>
                                          <p:spTgt spid="3">
                                            <p:txEl>
                                              <p:pRg st="7" end="7"/>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blinds(horizontal)">
                                      <p:cBhvr>
                                        <p:cTn id="24" dur="500"/>
                                        <p:tgtEl>
                                          <p:spTgt spid="3">
                                            <p:txEl>
                                              <p:pRg st="8" end="8"/>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blinds(horizontal)">
                                      <p:cBhvr>
                                        <p:cTn id="27" dur="500"/>
                                        <p:tgtEl>
                                          <p:spTgt spid="3">
                                            <p:txEl>
                                              <p:pRg st="9" end="9"/>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blinds(horizontal)">
                                      <p:cBhvr>
                                        <p:cTn id="30" dur="500"/>
                                        <p:tgtEl>
                                          <p:spTgt spid="3">
                                            <p:txEl>
                                              <p:pRg st="10" end="10"/>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blinds(horizontal)">
                                      <p:cBhvr>
                                        <p:cTn id="33" dur="500"/>
                                        <p:tgtEl>
                                          <p:spTgt spid="3">
                                            <p:txEl>
                                              <p:pRg st="11" end="11"/>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animEffect transition="in" filter="blinds(horizontal)">
                                      <p:cBhvr>
                                        <p:cTn id="36"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hr-HR" dirty="0" smtClean="0"/>
          </a:p>
          <a:p>
            <a:r>
              <a:rPr lang="hr-HR" sz="2800" dirty="0" smtClean="0">
                <a:latin typeface="Times New Roman" pitchFamily="18" charset="0"/>
                <a:cs typeface="Times New Roman" pitchFamily="18" charset="0"/>
              </a:rPr>
              <a:t>DIGITALNA VIDEO KAMERA</a:t>
            </a:r>
          </a:p>
          <a:p>
            <a:endParaRPr lang="hr-HR" sz="1600" dirty="0" smtClean="0">
              <a:latin typeface="Times New Roman" pitchFamily="18" charset="0"/>
              <a:cs typeface="Times New Roman" pitchFamily="18" charset="0"/>
            </a:endParaRPr>
          </a:p>
          <a:p>
            <a:pPr algn="l"/>
            <a:r>
              <a:rPr lang="hr-HR" sz="1600" dirty="0" smtClean="0">
                <a:latin typeface="Times New Roman" pitchFamily="18" charset="0"/>
                <a:cs typeface="Times New Roman" pitchFamily="18" charset="0"/>
              </a:rPr>
              <a:t>Digitalne video kamere su elektronski uređaji za spremanje slike i zvuka u digitalnom obliku.</a:t>
            </a:r>
          </a:p>
          <a:p>
            <a:pPr algn="l"/>
            <a:r>
              <a:rPr lang="hr-HR" sz="1600" dirty="0" smtClean="0">
                <a:latin typeface="Times New Roman" pitchFamily="18" charset="0"/>
                <a:cs typeface="Times New Roman" pitchFamily="18" charset="0"/>
              </a:rPr>
              <a:t>Digitalizirana slika i zvuk spremaju se na medij za pohranu, najčešće traku ali postoje i modeli</a:t>
            </a:r>
          </a:p>
          <a:p>
            <a:pPr algn="l"/>
            <a:r>
              <a:rPr lang="hr-HR" sz="1600" dirty="0" smtClean="0">
                <a:latin typeface="Times New Roman" pitchFamily="18" charset="0"/>
                <a:cs typeface="Times New Roman" pitchFamily="18" charset="0"/>
              </a:rPr>
              <a:t>						koji snimaju izravno </a:t>
            </a:r>
            <a:r>
              <a:rPr lang="hr-HR" sz="1600" dirty="0" smtClean="0">
                <a:latin typeface="Times New Roman" pitchFamily="18" charset="0"/>
                <a:cs typeface="Times New Roman" pitchFamily="18" charset="0"/>
              </a:rPr>
              <a:t>na CD/DVD </a:t>
            </a:r>
            <a:r>
              <a:rPr lang="hr-HR" sz="1600" dirty="0" smtClean="0">
                <a:latin typeface="Times New Roman" pitchFamily="18" charset="0"/>
                <a:cs typeface="Times New Roman" pitchFamily="18" charset="0"/>
              </a:rPr>
              <a:t>medije 					ili memorijske kartice.</a:t>
            </a:r>
          </a:p>
          <a:p>
            <a:pPr algn="l"/>
            <a:r>
              <a:rPr lang="hr-HR" sz="1600" dirty="0" smtClean="0">
                <a:latin typeface="Times New Roman" pitchFamily="18" charset="0"/>
                <a:cs typeface="Times New Roman" pitchFamily="18" charset="0"/>
              </a:rPr>
              <a:t>						Digitalne video kamere umjesto na 					klasični film, sliku „hvataju“ na 						specijalizirani mikročip tipa CMOS ili 3 					CCD (tri CCD čipa od kojih svaki 					odrađuje jednu od tri osnovne boje) ili 					jeftinija alternativne vrste.Za jednu 					sekundu video snimka, prema video 					standardima potrebno je snimiti 25 sličica 					(engleski „Frame“), da bi se u snimku 					dobili koliko-toliko prirodni pokreti bez 					„poskakivanja“.</a:t>
            </a:r>
          </a:p>
          <a:p>
            <a:pPr algn="l"/>
            <a:endParaRPr lang="hr-HR" sz="16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linds(horizontal)">
                                      <p:cBhvr>
                                        <p:cTn id="16" dur="500"/>
                                        <p:tgtEl>
                                          <p:spTgt spid="3">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linds(horizontal)">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linds(horizontal)">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2800" dirty="0" smtClean="0">
                <a:latin typeface="Times New Roman" pitchFamily="18" charset="0"/>
                <a:cs typeface="Times New Roman" pitchFamily="18" charset="0"/>
              </a:rPr>
              <a:t/>
            </a:r>
            <a:br>
              <a:rPr lang="hr-HR" sz="2800" dirty="0" smtClean="0">
                <a:latin typeface="Times New Roman" pitchFamily="18" charset="0"/>
                <a:cs typeface="Times New Roman" pitchFamily="18" charset="0"/>
              </a:rPr>
            </a:br>
            <a:r>
              <a:rPr lang="hr-HR" sz="2800" dirty="0" smtClean="0">
                <a:latin typeface="Times New Roman" pitchFamily="18" charset="0"/>
                <a:cs typeface="Times New Roman" pitchFamily="18" charset="0"/>
              </a:rPr>
              <a:t>VIDEO REZOLUCIJA</a:t>
            </a:r>
            <a:endParaRPr lang="hr-HR" sz="2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643437" y="1500174"/>
            <a:ext cx="4500563" cy="4500594"/>
          </a:xfrm>
        </p:spPr>
        <p:txBody>
          <a:bodyPr>
            <a:normAutofit/>
          </a:bodyPr>
          <a:lstStyle/>
          <a:p>
            <a:r>
              <a:rPr lang="hr-HR" sz="2400" dirty="0" smtClean="0">
                <a:latin typeface="Times New Roman" pitchFamily="18" charset="0"/>
                <a:cs typeface="Times New Roman" pitchFamily="18" charset="0"/>
              </a:rPr>
              <a:t>Normalna video rezolucija</a:t>
            </a:r>
          </a:p>
          <a:p>
            <a:endParaRPr lang="hr-HR" sz="1600" dirty="0" smtClean="0">
              <a:latin typeface="Times New Roman" pitchFamily="18" charset="0"/>
              <a:cs typeface="Times New Roman" pitchFamily="18" charset="0"/>
            </a:endParaRPr>
          </a:p>
          <a:p>
            <a:pPr algn="l"/>
            <a:endParaRPr lang="hr-HR" sz="1600" dirty="0" smtClean="0">
              <a:latin typeface="Times New Roman" pitchFamily="18" charset="0"/>
              <a:cs typeface="Times New Roman" pitchFamily="18" charset="0"/>
            </a:endParaRPr>
          </a:p>
          <a:p>
            <a:pPr algn="l"/>
            <a:r>
              <a:rPr lang="hr-HR" sz="1600" dirty="0" smtClean="0">
                <a:latin typeface="Times New Roman" pitchFamily="18" charset="0"/>
                <a:cs typeface="Times New Roman" pitchFamily="18" charset="0"/>
              </a:rPr>
              <a:t>Podrazumijeva rezoluciju od 720x576 piksela,</a:t>
            </a:r>
          </a:p>
          <a:p>
            <a:pPr algn="l"/>
            <a:r>
              <a:rPr lang="hr-HR" sz="1600" dirty="0" smtClean="0">
                <a:latin typeface="Times New Roman" pitchFamily="18" charset="0"/>
                <a:cs typeface="Times New Roman" pitchFamily="18" charset="0"/>
              </a:rPr>
              <a:t>kakvu imaju AVI datoteke komprimirane</a:t>
            </a:r>
          </a:p>
          <a:p>
            <a:pPr algn="l"/>
            <a:r>
              <a:rPr lang="hr-HR" sz="1600" dirty="0" smtClean="0">
                <a:latin typeface="Times New Roman" pitchFamily="18" charset="0"/>
                <a:cs typeface="Times New Roman" pitchFamily="18" charset="0"/>
              </a:rPr>
              <a:t>DVcodec-om. U primjeni su dvije vrste omjera</a:t>
            </a:r>
          </a:p>
          <a:p>
            <a:pPr algn="l"/>
            <a:r>
              <a:rPr lang="hr-HR" sz="1600" dirty="0" smtClean="0">
                <a:latin typeface="Times New Roman" pitchFamily="18" charset="0"/>
                <a:cs typeface="Times New Roman" pitchFamily="18" charset="0"/>
              </a:rPr>
              <a:t>stranica video-slike i to klasični 4:3 i široki </a:t>
            </a:r>
          </a:p>
          <a:p>
            <a:pPr algn="l"/>
            <a:r>
              <a:rPr lang="hr-HR" sz="1600" dirty="0" smtClean="0">
                <a:latin typeface="Times New Roman" pitchFamily="18" charset="0"/>
                <a:cs typeface="Times New Roman" pitchFamily="18" charset="0"/>
              </a:rPr>
              <a:t> 16:9, koji će prije ili kasnije postati „normalan“. </a:t>
            </a:r>
          </a:p>
          <a:p>
            <a:pPr algn="l"/>
            <a:r>
              <a:rPr lang="hr-HR" sz="1600" dirty="0" smtClean="0">
                <a:latin typeface="Times New Roman" pitchFamily="18" charset="0"/>
                <a:cs typeface="Times New Roman" pitchFamily="18" charset="0"/>
              </a:rPr>
              <a:t>Pri prijenosu na televizor, nude se dva sistema </a:t>
            </a:r>
          </a:p>
          <a:p>
            <a:pPr algn="l"/>
            <a:r>
              <a:rPr lang="hr-HR" sz="1600" dirty="0" smtClean="0">
                <a:latin typeface="Times New Roman" pitchFamily="18" charset="0"/>
                <a:cs typeface="Times New Roman" pitchFamily="18" charset="0"/>
              </a:rPr>
              <a:t>slaganja slike na ekranu, od kojih naše televizije</a:t>
            </a:r>
          </a:p>
          <a:p>
            <a:pPr algn="l"/>
            <a:r>
              <a:rPr lang="hr-HR" sz="1600" dirty="0" smtClean="0">
                <a:latin typeface="Times New Roman" pitchFamily="18" charset="0"/>
                <a:cs typeface="Times New Roman" pitchFamily="18" charset="0"/>
              </a:rPr>
              <a:t>koriste PAL. Normalna rezolucija osigurava danas  </a:t>
            </a:r>
          </a:p>
          <a:p>
            <a:pPr algn="l"/>
            <a:r>
              <a:rPr lang="hr-HR" sz="1600" dirty="0" smtClean="0">
                <a:latin typeface="Times New Roman" pitchFamily="18" charset="0"/>
                <a:cs typeface="Times New Roman" pitchFamily="18" charset="0"/>
              </a:rPr>
              <a:t>uobičajen, normalan kvalitet slike na TV – ekanu.</a:t>
            </a:r>
            <a:endParaRPr lang="hr-HR" sz="16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linds(horizontal)">
                                      <p:cBhvr>
                                        <p:cTn id="20" dur="500"/>
                                        <p:tgtEl>
                                          <p:spTgt spid="3">
                                            <p:txEl>
                                              <p:pRg st="4" end="4"/>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linds(horizontal)">
                                      <p:cBhvr>
                                        <p:cTn id="23" dur="500"/>
                                        <p:tgtEl>
                                          <p:spTgt spid="3">
                                            <p:txEl>
                                              <p:pRg st="5" end="5"/>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linds(horizontal)">
                                      <p:cBhvr>
                                        <p:cTn id="26" dur="500"/>
                                        <p:tgtEl>
                                          <p:spTgt spid="3">
                                            <p:txEl>
                                              <p:pRg st="6" end="6"/>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linds(horizontal)">
                                      <p:cBhvr>
                                        <p:cTn id="29" dur="500"/>
                                        <p:tgtEl>
                                          <p:spTgt spid="3">
                                            <p:txEl>
                                              <p:pRg st="7" end="7"/>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blinds(horizontal)">
                                      <p:cBhvr>
                                        <p:cTn id="32" dur="500"/>
                                        <p:tgtEl>
                                          <p:spTgt spid="3">
                                            <p:txEl>
                                              <p:pRg st="8" end="8"/>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blinds(horizontal)">
                                      <p:cBhvr>
                                        <p:cTn id="35" dur="500"/>
                                        <p:tgtEl>
                                          <p:spTgt spid="3">
                                            <p:txEl>
                                              <p:pRg st="9" end="9"/>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blinds(horizontal)">
                                      <p:cBhvr>
                                        <p:cTn id="38" dur="500"/>
                                        <p:tgtEl>
                                          <p:spTgt spid="3">
                                            <p:txEl>
                                              <p:pRg st="10" end="10"/>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blinds(horizontal)">
                                      <p:cBhvr>
                                        <p:cTn id="4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latin typeface="Times New Roman" pitchFamily="18" charset="0"/>
                <a:cs typeface="Times New Roman" pitchFamily="18" charset="0"/>
              </a:rPr>
              <a:t/>
            </a:r>
            <a:br>
              <a:rPr lang="hr-HR" dirty="0" smtClean="0">
                <a:latin typeface="Times New Roman" pitchFamily="18" charset="0"/>
                <a:cs typeface="Times New Roman" pitchFamily="18" charset="0"/>
              </a:rPr>
            </a:br>
            <a:r>
              <a:rPr lang="hr-HR" sz="2800" dirty="0" smtClean="0">
                <a:latin typeface="Times New Roman" pitchFamily="18" charset="0"/>
                <a:cs typeface="Times New Roman" pitchFamily="18" charset="0"/>
              </a:rPr>
              <a:t>VIDEO REZOLUCIJA</a:t>
            </a:r>
            <a:endParaRPr lang="hr-HR" sz="2800" dirty="0"/>
          </a:p>
        </p:txBody>
      </p:sp>
      <p:sp>
        <p:nvSpPr>
          <p:cNvPr id="4" name="Content Placeholder 3"/>
          <p:cNvSpPr>
            <a:spLocks noGrp="1"/>
          </p:cNvSpPr>
          <p:nvPr>
            <p:ph sz="half" idx="2"/>
          </p:nvPr>
        </p:nvSpPr>
        <p:spPr/>
        <p:txBody>
          <a:bodyPr>
            <a:normAutofit fontScale="47500" lnSpcReduction="20000"/>
          </a:bodyPr>
          <a:lstStyle/>
          <a:p>
            <a:endParaRPr lang="hr-HR" sz="4000" dirty="0" smtClean="0">
              <a:latin typeface="Times New Roman" pitchFamily="18" charset="0"/>
              <a:cs typeface="Times New Roman" pitchFamily="18" charset="0"/>
            </a:endParaRPr>
          </a:p>
          <a:p>
            <a:r>
              <a:rPr lang="hr-HR" sz="6000" dirty="0" smtClean="0">
                <a:latin typeface="Times New Roman" pitchFamily="18" charset="0"/>
                <a:cs typeface="Times New Roman" pitchFamily="18" charset="0"/>
              </a:rPr>
              <a:t>HD</a:t>
            </a:r>
            <a:r>
              <a:rPr lang="hr-HR" sz="6000" b="1" dirty="0" smtClean="0">
                <a:latin typeface="Times New Roman" pitchFamily="18" charset="0"/>
                <a:cs typeface="Times New Roman" pitchFamily="18" charset="0"/>
              </a:rPr>
              <a:t> </a:t>
            </a:r>
            <a:r>
              <a:rPr lang="hr-HR" sz="6000" dirty="0" smtClean="0">
                <a:latin typeface="Times New Roman" pitchFamily="18" charset="0"/>
                <a:cs typeface="Times New Roman" pitchFamily="18" charset="0"/>
              </a:rPr>
              <a:t>rezolucija</a:t>
            </a:r>
          </a:p>
          <a:p>
            <a:endParaRPr lang="hr-HR" sz="4000" dirty="0" smtClean="0">
              <a:latin typeface="Times New Roman" pitchFamily="18" charset="0"/>
              <a:cs typeface="Times New Roman" pitchFamily="18" charset="0"/>
            </a:endParaRPr>
          </a:p>
          <a:p>
            <a:pPr algn="just">
              <a:lnSpc>
                <a:spcPct val="120000"/>
              </a:lnSpc>
            </a:pPr>
            <a:r>
              <a:rPr lang="hr-HR" dirty="0" smtClean="0"/>
              <a:t>	</a:t>
            </a:r>
          </a:p>
          <a:p>
            <a:pPr algn="just">
              <a:lnSpc>
                <a:spcPct val="120000"/>
              </a:lnSpc>
            </a:pPr>
            <a:r>
              <a:rPr lang="hr-HR" dirty="0" smtClean="0"/>
              <a:t>	</a:t>
            </a:r>
            <a:r>
              <a:rPr lang="hr-HR" sz="3400" dirty="0" smtClean="0">
                <a:latin typeface="Times New Roman" pitchFamily="18" charset="0"/>
                <a:cs typeface="Times New Roman" pitchFamily="18" charset="0"/>
              </a:rPr>
              <a:t>HD (High Densitiy) kvaliteta rezolucije </a:t>
            </a:r>
          </a:p>
          <a:p>
            <a:pPr algn="just">
              <a:lnSpc>
                <a:spcPct val="120000"/>
              </a:lnSpc>
            </a:pPr>
            <a:r>
              <a:rPr lang="hr-HR" sz="3400" dirty="0" smtClean="0">
                <a:latin typeface="Times New Roman" pitchFamily="18" charset="0"/>
                <a:cs typeface="Times New Roman" pitchFamily="18" charset="0"/>
              </a:rPr>
              <a:t>	(1280x720 – 1920x1080) dolazi u punu </a:t>
            </a:r>
          </a:p>
          <a:p>
            <a:pPr algn="just">
              <a:lnSpc>
                <a:spcPct val="120000"/>
              </a:lnSpc>
            </a:pPr>
            <a:r>
              <a:rPr lang="hr-HR" sz="3400" dirty="0" smtClean="0">
                <a:latin typeface="Times New Roman" pitchFamily="18" charset="0"/>
                <a:cs typeface="Times New Roman" pitchFamily="18" charset="0"/>
              </a:rPr>
              <a:t>	primjenu tek s novim HD televizorima</a:t>
            </a:r>
          </a:p>
          <a:p>
            <a:pPr algn="just">
              <a:lnSpc>
                <a:spcPct val="120000"/>
              </a:lnSpc>
            </a:pPr>
            <a:r>
              <a:rPr lang="hr-HR" sz="3400" dirty="0" smtClean="0">
                <a:latin typeface="Times New Roman" pitchFamily="18" charset="0"/>
                <a:cs typeface="Times New Roman" pitchFamily="18" charset="0"/>
              </a:rPr>
              <a:t>	Vlasnici takvih televizora i HD videokamera, mogu ( konačno) uživati u vlastitim filmskim ostvarenjima i na TV-ekranu, bez iritantno neoštre slike na koju smo tokom vremena „navikli“. Kao deklarirana rezolucija punu HD rezolucija (Full HD) </a:t>
            </a:r>
            <a:r>
              <a:rPr lang="hr-HR" sz="3400" dirty="0" smtClean="0">
                <a:latin typeface="Times New Roman" pitchFamily="18" charset="0"/>
                <a:cs typeface="Times New Roman" pitchFamily="18" charset="0"/>
              </a:rPr>
              <a:t>navodi </a:t>
            </a:r>
            <a:r>
              <a:rPr lang="hr-HR" sz="3400" dirty="0" smtClean="0">
                <a:latin typeface="Times New Roman" pitchFamily="18" charset="0"/>
                <a:cs typeface="Times New Roman" pitchFamily="18" charset="0"/>
              </a:rPr>
              <a:t>se 1080i, no trenutno je dostupno </a:t>
            </a:r>
            <a:r>
              <a:rPr lang="hr-HR" sz="3400" dirty="0" smtClean="0">
                <a:latin typeface="Times New Roman" pitchFamily="18" charset="0"/>
                <a:cs typeface="Times New Roman" pitchFamily="18" charset="0"/>
              </a:rPr>
              <a:t>sve vise modela </a:t>
            </a:r>
            <a:r>
              <a:rPr lang="hr-HR" sz="3400" dirty="0" smtClean="0">
                <a:latin typeface="Times New Roman" pitchFamily="18" charset="0"/>
                <a:cs typeface="Times New Roman" pitchFamily="18" charset="0"/>
              </a:rPr>
              <a:t>videokamera koje snimaju u 1080d rezoluciji.</a:t>
            </a:r>
          </a:p>
          <a:p>
            <a:pPr>
              <a:lnSpc>
                <a:spcPct val="120000"/>
              </a:lnSpc>
            </a:pPr>
            <a:endParaRPr lang="hr-HR" sz="34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blinds(horizontal)">
                                      <p:cBhvr>
                                        <p:cTn id="20" dur="500"/>
                                        <p:tgtEl>
                                          <p:spTgt spid="4">
                                            <p:txEl>
                                              <p:pRg st="5" end="5"/>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linds(horizontal)">
                                      <p:cBhvr>
                                        <p:cTn id="23" dur="500"/>
                                        <p:tgtEl>
                                          <p:spTgt spid="4">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
                                            <p:txEl>
                                              <p:pRg st="7" end="7"/>
                                            </p:txEl>
                                          </p:spTgt>
                                        </p:tgtEl>
                                        <p:attrNameLst>
                                          <p:attrName>style.visibility</p:attrName>
                                        </p:attrNameLst>
                                      </p:cBhvr>
                                      <p:to>
                                        <p:strVal val="visible"/>
                                      </p:to>
                                    </p:set>
                                    <p:animEffect transition="in" filter="blinds(horizontal)">
                                      <p:cBhvr>
                                        <p:cTn id="2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9" y="285729"/>
            <a:ext cx="8258204" cy="5840435"/>
          </a:xfrm>
        </p:spPr>
        <p:txBody>
          <a:bodyPr>
            <a:normAutofit/>
          </a:bodyPr>
          <a:lstStyle/>
          <a:p>
            <a:endParaRPr lang="hr-HR" sz="2800"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VANJSKI I UNUTRAŠNJI DIJELOVI </a:t>
            </a:r>
          </a:p>
          <a:p>
            <a:r>
              <a:rPr lang="hr-HR" sz="1600" dirty="0" smtClean="0"/>
              <a:t> </a:t>
            </a:r>
          </a:p>
          <a:p>
            <a:pPr algn="l"/>
            <a:r>
              <a:rPr lang="hr-HR" sz="1600" dirty="0" smtClean="0">
                <a:latin typeface="Times New Roman" pitchFamily="18" charset="0"/>
                <a:cs typeface="Times New Roman" pitchFamily="18" charset="0"/>
              </a:rPr>
              <a:t>Digitalna kamera se sastoji od optičkog sistema-objektiva i CCD čipa- najvažnijeg dijela u čijem </a:t>
            </a:r>
          </a:p>
          <a:p>
            <a:pPr algn="l"/>
            <a:r>
              <a:rPr lang="hr-HR" sz="1600" dirty="0" smtClean="0">
                <a:latin typeface="Times New Roman" pitchFamily="18" charset="0"/>
                <a:cs typeface="Times New Roman" pitchFamily="18" charset="0"/>
              </a:rPr>
              <a:t>su sastavu optički senzori, leća i jedan ili više zoom elektromotora.</a:t>
            </a:r>
          </a:p>
          <a:p>
            <a:pPr algn="l"/>
            <a:r>
              <a:rPr lang="hr-HR" sz="1600" b="1" dirty="0" smtClean="0"/>
              <a:t>						</a:t>
            </a:r>
          </a:p>
          <a:p>
            <a:pPr algn="l"/>
            <a:r>
              <a:rPr lang="hr-HR" sz="1600" b="1" dirty="0" smtClean="0"/>
              <a:t>						</a:t>
            </a:r>
            <a:r>
              <a:rPr lang="hr-HR" sz="1600" b="1" dirty="0" smtClean="0">
                <a:latin typeface="Times New Roman" pitchFamily="18" charset="0"/>
                <a:cs typeface="Times New Roman" pitchFamily="18" charset="0"/>
              </a:rPr>
              <a:t>Vanjski dijelovi:</a:t>
            </a:r>
          </a:p>
          <a:p>
            <a:pPr algn="l"/>
            <a:endParaRPr lang="hr-HR" sz="1600" b="1" dirty="0" smtClean="0"/>
          </a:p>
          <a:p>
            <a:pPr algn="l"/>
            <a:r>
              <a:rPr lang="hr-HR" sz="1600" b="1" dirty="0" smtClean="0"/>
              <a:t>						</a:t>
            </a:r>
            <a:r>
              <a:rPr lang="hr-HR" sz="1600" dirty="0" smtClean="0">
                <a:latin typeface="Times New Roman" pitchFamily="18" charset="0"/>
                <a:cs typeface="Times New Roman" pitchFamily="18" charset="0"/>
              </a:rPr>
              <a:t>-Zoom mikrofon- mikrofon u stereo</a:t>
            </a:r>
          </a:p>
          <a:p>
            <a:pPr algn="l"/>
            <a:r>
              <a:rPr lang="hr-HR" sz="1600" dirty="0" smtClean="0">
                <a:latin typeface="Times New Roman" pitchFamily="18" charset="0"/>
                <a:cs typeface="Times New Roman" pitchFamily="18" charset="0"/>
              </a:rPr>
              <a:t>						izvedbi sa zoom funkcijom,</a:t>
            </a:r>
          </a:p>
          <a:p>
            <a:pPr algn="l"/>
            <a:r>
              <a:rPr lang="hr-HR" sz="1600" dirty="0" smtClean="0">
                <a:latin typeface="Times New Roman" pitchFamily="18" charset="0"/>
                <a:cs typeface="Times New Roman" pitchFamily="18" charset="0"/>
              </a:rPr>
              <a:t>						-Tražilo-elektronsko tražilo u kojem je 					moguće posmatrati snimljeni kadar,</a:t>
            </a:r>
          </a:p>
          <a:p>
            <a:pPr algn="l"/>
            <a:r>
              <a:rPr lang="hr-HR" sz="1600" dirty="0" smtClean="0">
                <a:latin typeface="Times New Roman" pitchFamily="18" charset="0"/>
                <a:cs typeface="Times New Roman" pitchFamily="18" charset="0"/>
              </a:rPr>
              <a:t>						-Kontrola razine zvuka- moguće pratiti 					i podesiti razinu lijevog i desnog audio 					kanala,</a:t>
            </a:r>
          </a:p>
          <a:p>
            <a:pPr algn="l"/>
            <a:r>
              <a:rPr lang="hr-HR" sz="1600" dirty="0" smtClean="0">
                <a:latin typeface="Times New Roman" pitchFamily="18" charset="0"/>
                <a:cs typeface="Times New Roman" pitchFamily="18" charset="0"/>
              </a:rPr>
              <a:t>						-Optički sastav kamere- uz kvalitetan 					objekti važan je optički zoom</a:t>
            </a:r>
          </a:p>
          <a:p>
            <a:pPr algn="r"/>
            <a:r>
              <a:rPr lang="hr-HR" sz="1600" dirty="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linds(horizontal)">
                                      <p:cBhvr>
                                        <p:cTn id="12" dur="500"/>
                                        <p:tgtEl>
                                          <p:spTgt spid="3">
                                            <p:txEl>
                                              <p:pRg st="3" end="3"/>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linds(horizontal)">
                                      <p:cBhvr>
                                        <p:cTn id="15" dur="500"/>
                                        <p:tgtEl>
                                          <p:spTgt spid="3">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linds(horizontal)">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slide(fromBottom)">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slide(fromBottom)">
                                      <p:cBhvr>
                                        <p:cTn id="28" dur="500"/>
                                        <p:tgtEl>
                                          <p:spTgt spid="3">
                                            <p:txEl>
                                              <p:pRg st="8" end="8"/>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slide(fromBottom)">
                                      <p:cBhvr>
                                        <p:cTn id="31" dur="500"/>
                                        <p:tgtEl>
                                          <p:spTgt spid="3">
                                            <p:txEl>
                                              <p:pRg st="9" end="9"/>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slide(fromBottom)">
                                      <p:cBhvr>
                                        <p:cTn id="34" dur="500"/>
                                        <p:tgtEl>
                                          <p:spTgt spid="3">
                                            <p:txEl>
                                              <p:pRg st="10" end="10"/>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slide(fromBottom)">
                                      <p:cBhvr>
                                        <p:cTn id="37" dur="500"/>
                                        <p:tgtEl>
                                          <p:spTgt spid="3">
                                            <p:txEl>
                                              <p:pRg st="11" end="11"/>
                                            </p:txEl>
                                          </p:spTgt>
                                        </p:tgtEl>
                                      </p:cBhvr>
                                    </p:animEffect>
                                  </p:childTnLst>
                                </p:cTn>
                              </p:par>
                              <p:par>
                                <p:cTn id="38" presetID="12" presetClass="entr" presetSubtype="4"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slide(fromBottom)">
                                      <p:cBhvr>
                                        <p:cTn id="40"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7" y="285729"/>
            <a:ext cx="8258204" cy="6143668"/>
          </a:xfrm>
        </p:spPr>
        <p:txBody>
          <a:bodyPr>
            <a:normAutofit/>
          </a:bodyPr>
          <a:lstStyle/>
          <a:p>
            <a:endParaRPr lang="hr-HR"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VANJSKI I UNUTRAŠNJI DIJELOVI </a:t>
            </a:r>
          </a:p>
          <a:p>
            <a:pPr algn="l"/>
            <a:endParaRPr lang="hr-HR" sz="2800" b="1" dirty="0" smtClean="0">
              <a:latin typeface="Times New Roman" pitchFamily="18" charset="0"/>
              <a:cs typeface="Times New Roman" pitchFamily="18" charset="0"/>
            </a:endParaRPr>
          </a:p>
          <a:p>
            <a:r>
              <a:rPr lang="hr-HR" sz="1600" b="1" dirty="0" smtClean="0">
                <a:latin typeface="Times New Roman" pitchFamily="18" charset="0"/>
                <a:cs typeface="Times New Roman" pitchFamily="18" charset="0"/>
              </a:rPr>
              <a:t>Unutrašnji dijelovi:</a:t>
            </a:r>
          </a:p>
          <a:p>
            <a:pPr algn="l"/>
            <a:r>
              <a:rPr lang="hr-HR" sz="1600" dirty="0" smtClean="0">
                <a:latin typeface="Times New Roman" pitchFamily="18" charset="0"/>
                <a:cs typeface="Times New Roman" pitchFamily="18" charset="0"/>
              </a:rPr>
              <a:t>						-Konektori-za razne priključke,</a:t>
            </a:r>
          </a:p>
          <a:p>
            <a:pPr algn="l"/>
            <a:r>
              <a:rPr lang="hr-HR" sz="1600" dirty="0" smtClean="0">
                <a:latin typeface="Times New Roman" pitchFamily="18" charset="0"/>
                <a:cs typeface="Times New Roman" pitchFamily="18" charset="0"/>
              </a:rPr>
              <a:t>						-Kasetni mehanizam-sklop miniDV 					mehanike sa zadaćom transporta magnetne 					trake kroz sistem rotirajućih glava radi 					zapisivanja u helikoidnom obliku,</a:t>
            </a:r>
          </a:p>
          <a:p>
            <a:pPr algn="l"/>
            <a:r>
              <a:rPr lang="hr-HR" sz="1600" dirty="0" smtClean="0">
                <a:latin typeface="Times New Roman" pitchFamily="18" charset="0"/>
                <a:cs typeface="Times New Roman" pitchFamily="18" charset="0"/>
              </a:rPr>
              <a:t>						-Unutrašnjost Camcordera- kontrola zoom 					objektiva, smještena uz tiskanu pločicu 					elektronskog sklopa za mikroprocesorsko 					upravljanje,</a:t>
            </a:r>
          </a:p>
          <a:p>
            <a:pPr algn="l"/>
            <a:r>
              <a:rPr lang="hr-HR" sz="1600" dirty="0" smtClean="0">
                <a:latin typeface="Times New Roman" pitchFamily="18" charset="0"/>
                <a:cs typeface="Times New Roman" pitchFamily="18" charset="0"/>
              </a:rPr>
              <a:t>						-Optički senzor, </a:t>
            </a:r>
          </a:p>
          <a:p>
            <a:pPr algn="l"/>
            <a:r>
              <a:rPr lang="hr-HR" sz="1600" dirty="0" smtClean="0">
                <a:latin typeface="Times New Roman" pitchFamily="18" charset="0"/>
                <a:cs typeface="Times New Roman" pitchFamily="18" charset="0"/>
              </a:rPr>
              <a:t>						-Stereo mikrofon sa zoom funkcijom- da 					bi se kvalitetno snimio audio 						sadržaj potreban je mikrofon sa 						usmjerenom karakteristikom,dodatna korisna funkcija mikrofona je zoom opcija kojom je omogućeno </a:t>
            </a:r>
            <a:r>
              <a:rPr lang="hr-HR" sz="1600" dirty="0" smtClean="0">
                <a:latin typeface="Times New Roman" pitchFamily="18" charset="0"/>
                <a:cs typeface="Times New Roman" pitchFamily="18" charset="0"/>
              </a:rPr>
              <a:t>kvlitetno </a:t>
            </a:r>
            <a:r>
              <a:rPr lang="hr-HR" sz="1600" dirty="0" smtClean="0">
                <a:latin typeface="Times New Roman" pitchFamily="18" charset="0"/>
                <a:cs typeface="Times New Roman" pitchFamily="18" charset="0"/>
              </a:rPr>
              <a:t>podešavanje zvuka na daljinu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checkerboard(across)">
                                      <p:cBhvr>
                                        <p:cTn id="20" dur="500"/>
                                        <p:tgtEl>
                                          <p:spTgt spid="3">
                                            <p:txEl>
                                              <p:pRg st="5" end="5"/>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checkerboard(across)">
                                      <p:cBhvr>
                                        <p:cTn id="23" dur="500"/>
                                        <p:tgtEl>
                                          <p:spTgt spid="3">
                                            <p:txEl>
                                              <p:pRg st="6" end="6"/>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checkerboard(across)">
                                      <p:cBhvr>
                                        <p:cTn id="26" dur="500"/>
                                        <p:tgtEl>
                                          <p:spTgt spid="3">
                                            <p:txEl>
                                              <p:pRg st="7" end="7"/>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checkerboard(across)">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7" y="285729"/>
            <a:ext cx="8258204" cy="6572272"/>
          </a:xfrm>
        </p:spPr>
        <p:txBody>
          <a:bodyPr>
            <a:normAutofit/>
          </a:bodyPr>
          <a:lstStyle/>
          <a:p>
            <a:endParaRPr lang="hr-HR" sz="2800"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VRSTA KORIŠTENOG MEDIJA</a:t>
            </a:r>
          </a:p>
          <a:p>
            <a:pPr algn="l"/>
            <a:endParaRPr lang="hr-HR" sz="1600" dirty="0" smtClean="0">
              <a:latin typeface="Times New Roman" pitchFamily="18" charset="0"/>
              <a:cs typeface="Times New Roman" pitchFamily="18" charset="0"/>
            </a:endParaRPr>
          </a:p>
          <a:p>
            <a:pPr algn="l"/>
            <a:r>
              <a:rPr lang="hr-HR" sz="1600" b="1" dirty="0" smtClean="0">
                <a:latin typeface="Times New Roman" pitchFamily="18" charset="0"/>
                <a:cs typeface="Times New Roman" pitchFamily="18" charset="0"/>
              </a:rPr>
              <a:t>Hard disk drive (HDD): </a:t>
            </a:r>
            <a:r>
              <a:rPr lang="hr-HR" sz="1600" dirty="0" smtClean="0">
                <a:latin typeface="Times New Roman" pitchFamily="18" charset="0"/>
                <a:cs typeface="Times New Roman" pitchFamily="18" charset="0"/>
              </a:rPr>
              <a:t>To je najnoviji medij u videokamerama, namjenjen prije svega pohrani </a:t>
            </a:r>
          </a:p>
          <a:p>
            <a:pPr algn="l"/>
            <a:r>
              <a:rPr lang="hr-HR" sz="1600" dirty="0" smtClean="0">
                <a:latin typeface="Times New Roman" pitchFamily="18" charset="0"/>
                <a:cs typeface="Times New Roman" pitchFamily="18" charset="0"/>
              </a:rPr>
              <a:t>videa u HD kvaliteti. Na disk kapaciteta 60 GB staje oko 5 sati videa HD 1080i kvalitete, odnosno </a:t>
            </a:r>
          </a:p>
          <a:p>
            <a:pPr algn="l"/>
            <a:r>
              <a:rPr lang="hr-HR" sz="1600" dirty="0" smtClean="0">
                <a:latin typeface="Times New Roman" pitchFamily="18" charset="0"/>
                <a:cs typeface="Times New Roman" pitchFamily="18" charset="0"/>
              </a:rPr>
              <a:t>potreba memorijskog prostora za HD video iznosi 12 GB/h videa. Hard disk je po konstrukciji </a:t>
            </a:r>
          </a:p>
          <a:p>
            <a:pPr algn="l"/>
            <a:r>
              <a:rPr lang="hr-HR" sz="1600" dirty="0" smtClean="0">
                <a:latin typeface="Times New Roman" pitchFamily="18" charset="0"/>
                <a:cs typeface="Times New Roman" pitchFamily="18" charset="0"/>
              </a:rPr>
              <a:t>						sjetljiv elektronsko-precizno-mehanički 					uređaj, prilično osjetljiv na udarce i 					vibracije, pa su takve i video kamere sa 					HDD medijem.</a:t>
            </a:r>
          </a:p>
          <a:p>
            <a:pPr algn="l"/>
            <a:endParaRPr lang="hr-HR" sz="1600" dirty="0" smtClean="0">
              <a:latin typeface="Times New Roman" pitchFamily="18" charset="0"/>
              <a:cs typeface="Times New Roman" pitchFamily="18" charset="0"/>
            </a:endParaRPr>
          </a:p>
          <a:p>
            <a:pPr algn="l"/>
            <a:r>
              <a:rPr lang="hr-HR" sz="1600" b="1" dirty="0" smtClean="0">
                <a:latin typeface="Times New Roman" pitchFamily="18" charset="0"/>
                <a:cs typeface="Times New Roman" pitchFamily="18" charset="0"/>
              </a:rPr>
              <a:t>						</a:t>
            </a:r>
            <a:r>
              <a:rPr lang="hr-HR" sz="1600" b="1" dirty="0" smtClean="0">
                <a:latin typeface="Times New Roman" pitchFamily="18" charset="0"/>
                <a:cs typeface="Times New Roman" pitchFamily="18" charset="0"/>
              </a:rPr>
              <a:t>Mini </a:t>
            </a:r>
            <a:r>
              <a:rPr lang="hr-HR" sz="1600" b="1" dirty="0" smtClean="0">
                <a:latin typeface="Times New Roman" pitchFamily="18" charset="0"/>
                <a:cs typeface="Times New Roman" pitchFamily="18" charset="0"/>
              </a:rPr>
              <a:t>DV:</a:t>
            </a:r>
            <a:r>
              <a:rPr lang="hr-HR" sz="1600" dirty="0" smtClean="0">
                <a:latin typeface="Times New Roman" pitchFamily="18" charset="0"/>
                <a:cs typeface="Times New Roman" pitchFamily="18" charset="0"/>
              </a:rPr>
              <a:t>Mini DV je kartica za Digital – 					Video magnetne </a:t>
            </a:r>
            <a:r>
              <a:rPr lang="hr-HR" sz="1600" dirty="0" smtClean="0">
                <a:latin typeface="Times New Roman" pitchFamily="18" charset="0"/>
                <a:cs typeface="Times New Roman" pitchFamily="18" charset="0"/>
              </a:rPr>
              <a:t>trake. Čitati </a:t>
            </a:r>
            <a:r>
              <a:rPr lang="hr-HR" sz="1600" dirty="0" smtClean="0">
                <a:latin typeface="Times New Roman" pitchFamily="18" charset="0"/>
                <a:cs typeface="Times New Roman" pitchFamily="18" charset="0"/>
              </a:rPr>
              <a:t>ih mogu svi 					VCR – uređaji s oznakom (logom) DV. 					Nakon reproduciranja traku treba 					premotati na početak. Odlagat ih treba u 					kutijama u vertikalnom položaju. Izvorni </a:t>
            </a:r>
            <a:r>
              <a:rPr lang="hr-HR"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snimak </a:t>
            </a:r>
            <a:r>
              <a:rPr lang="hr-HR" sz="1600" dirty="0" smtClean="0">
                <a:latin typeface="Times New Roman" pitchFamily="18" charset="0"/>
                <a:cs typeface="Times New Roman" pitchFamily="18" charset="0"/>
              </a:rPr>
              <a:t>se sprema u tzv. AVI analognom video formatu velikih memorijskih potreba. AVI snimak sa mini DV trake može se direktno uputiti i na uobičajne analogne televizore, gdje će imati kvalitetu slike poput kablovske televizije.</a:t>
            </a:r>
          </a:p>
          <a:p>
            <a:pPr algn="l"/>
            <a:r>
              <a:rPr lang="hr-HR" sz="1600" b="1" dirty="0" smtClean="0">
                <a:latin typeface="Times New Roman" pitchFamily="18" charset="0"/>
                <a:cs typeface="Times New Roman" pitchFamily="18" charset="0"/>
              </a:rPr>
              <a:t> </a:t>
            </a:r>
          </a:p>
          <a:p>
            <a:pPr algn="l"/>
            <a:endParaRPr lang="hr-HR" sz="16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hr-HR"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VRSTA KORIŠTENOG MEDIJA</a:t>
            </a:r>
          </a:p>
          <a:p>
            <a:pPr algn="l"/>
            <a:endParaRPr lang="hr-HR" sz="1600" dirty="0" smtClean="0">
              <a:latin typeface="Times New Roman" pitchFamily="18" charset="0"/>
              <a:cs typeface="Times New Roman" pitchFamily="18" charset="0"/>
            </a:endParaRPr>
          </a:p>
          <a:p>
            <a:pPr algn="l"/>
            <a:r>
              <a:rPr lang="hr-HR" sz="1600" b="1" dirty="0" smtClean="0">
                <a:latin typeface="Times New Roman" pitchFamily="18" charset="0"/>
                <a:cs typeface="Times New Roman" pitchFamily="18" charset="0"/>
              </a:rPr>
              <a:t>DVD minidisk: </a:t>
            </a:r>
            <a:r>
              <a:rPr lang="hr-HR" sz="1600" dirty="0" smtClean="0">
                <a:latin typeface="Times New Roman" pitchFamily="18" charset="0"/>
                <a:cs typeface="Times New Roman" pitchFamily="18" charset="0"/>
              </a:rPr>
              <a:t>je optički disk na koji se podaci upisuju i sa njega „čitaju“ uz pomoć laserske zrake. Najčešći korišteni tipovi DVD-R ili RW i DVD+R iliRW. Na R diskove (Recordable) podaci se mogu samo jednom, a na RW (Rewriteble) višestruko upisivati. Novija tehnologija 					BLUE – Ray koristi lasersku zraku talasne 					dužine 640 nanometara plave boje, što 					omogućava znatno gušći zapis od DVD-a.</a:t>
            </a:r>
          </a:p>
          <a:p>
            <a:pPr algn="l"/>
            <a:r>
              <a:rPr lang="hr-HR" sz="1600" b="1" dirty="0" smtClean="0">
                <a:latin typeface="Times New Roman" pitchFamily="18" charset="0"/>
                <a:cs typeface="Times New Roman" pitchFamily="18" charset="0"/>
              </a:rPr>
              <a:t>						Memorijska kartica: </a:t>
            </a:r>
            <a:r>
              <a:rPr lang="hr-HR" sz="1600" dirty="0" smtClean="0">
                <a:latin typeface="Times New Roman" pitchFamily="18" charset="0"/>
                <a:cs typeface="Times New Roman" pitchFamily="18" charset="0"/>
              </a:rPr>
              <a:t>U videokameru 					memorijska kartica se ugrađuje zbog 					snimanja pojedinačnih fotografija. 					Kapaciteti kartica kreću se od 16MB do 					nekoliko GB. S povećanjem kapaciteta 					kartica, javljaju se međutim i prve 					videokamere koje video zapis spremaju na 					magnetnu karticu.</a:t>
            </a:r>
          </a:p>
          <a:p>
            <a:pPr algn="l"/>
            <a:endParaRPr lang="hr-HR" sz="16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ox(in)">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ox(in)">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7" y="1"/>
            <a:ext cx="8258204" cy="7143728"/>
          </a:xfrm>
        </p:spPr>
        <p:txBody>
          <a:bodyPr>
            <a:normAutofit lnSpcReduction="10000"/>
          </a:bodyPr>
          <a:lstStyle/>
          <a:p>
            <a:endParaRPr lang="hr-HR" dirty="0" smtClean="0"/>
          </a:p>
          <a:p>
            <a:r>
              <a:rPr lang="hr-HR" sz="2800" dirty="0" smtClean="0">
                <a:latin typeface="Times New Roman" pitchFamily="18" charset="0"/>
                <a:cs typeface="Times New Roman" pitchFamily="18" charset="0"/>
              </a:rPr>
              <a:t>ZAKLJUČAK</a:t>
            </a:r>
          </a:p>
          <a:p>
            <a:endParaRPr lang="hr-HR" sz="2300" dirty="0" smtClean="0">
              <a:latin typeface="Times New Roman" pitchFamily="18" charset="0"/>
              <a:cs typeface="Times New Roman" pitchFamily="18" charset="0"/>
            </a:endParaRPr>
          </a:p>
          <a:p>
            <a:endParaRPr lang="hr-HR" sz="2300" dirty="0" smtClean="0">
              <a:latin typeface="Times New Roman" pitchFamily="18" charset="0"/>
              <a:cs typeface="Times New Roman" pitchFamily="18" charset="0"/>
            </a:endParaRPr>
          </a:p>
          <a:p>
            <a:pPr algn="l"/>
            <a:r>
              <a:rPr lang="hr-HR" sz="1600" dirty="0" smtClean="0">
                <a:latin typeface="Times New Roman" pitchFamily="18" charset="0"/>
                <a:cs typeface="Times New Roman" pitchFamily="18" charset="0"/>
              </a:rPr>
              <a:t>Digitalni video je </a:t>
            </a:r>
            <a:r>
              <a:rPr lang="hr-HR" sz="1600" dirty="0" smtClean="0">
                <a:latin typeface="Times New Roman" pitchFamily="18" charset="0"/>
                <a:cs typeface="Times New Roman" pitchFamily="18" charset="0"/>
              </a:rPr>
              <a:t>sigurno</a:t>
            </a:r>
            <a:r>
              <a:rPr lang="hr-HR" sz="1600" dirty="0" smtClean="0">
                <a:latin typeface="Times New Roman" pitchFamily="18" charset="0"/>
                <a:cs typeface="Times New Roman" pitchFamily="18" charset="0"/>
              </a:rPr>
              <a:t>  jedna </a:t>
            </a:r>
            <a:r>
              <a:rPr lang="hr-HR" sz="1600" dirty="0" smtClean="0">
                <a:latin typeface="Times New Roman" pitchFamily="18" charset="0"/>
                <a:cs typeface="Times New Roman" pitchFamily="18" charset="0"/>
              </a:rPr>
              <a:t>od najzanimljivijih, ali i jedna od najzanemarljivijih kategorija primjene računara među ljudima. Veliki dio onih koji imaju digitalne video kamere ne koristi se računarom za obradu materijala,već se kamerama  jednostavno posluže kao da imaju  video</a:t>
            </a:r>
          </a:p>
          <a:p>
            <a:pPr algn="l"/>
            <a:r>
              <a:rPr lang="hr-HR" sz="1600" dirty="0" smtClean="0">
                <a:latin typeface="Times New Roman" pitchFamily="18" charset="0"/>
                <a:cs typeface="Times New Roman" pitchFamily="18" charset="0"/>
              </a:rPr>
              <a:t>						snimku na CD-u pa s njih gledaju snimku </a:t>
            </a:r>
            <a:r>
              <a:rPr lang="hr-HR" sz="1600" dirty="0" smtClean="0">
                <a:latin typeface="Times New Roman" pitchFamily="18" charset="0"/>
                <a:cs typeface="Times New Roman" pitchFamily="18" charset="0"/>
              </a:rPr>
              <a:t>					na TV-u</a:t>
            </a:r>
            <a:r>
              <a:rPr lang="hr-HR" sz="1600" dirty="0" smtClean="0">
                <a:latin typeface="Times New Roman" pitchFamily="18" charset="0"/>
                <a:cs typeface="Times New Roman" pitchFamily="18" charset="0"/>
              </a:rPr>
              <a:t>. Tako na veoma lak i brz način </a:t>
            </a:r>
            <a:r>
              <a:rPr lang="hr-HR" sz="1600" dirty="0" smtClean="0">
                <a:latin typeface="Times New Roman" pitchFamily="18" charset="0"/>
                <a:cs typeface="Times New Roman" pitchFamily="18" charset="0"/>
              </a:rPr>
              <a:t>					možete da </a:t>
            </a:r>
            <a:r>
              <a:rPr lang="hr-HR" sz="1600" dirty="0" smtClean="0">
                <a:latin typeface="Times New Roman" pitchFamily="18" charset="0"/>
                <a:cs typeface="Times New Roman" pitchFamily="18" charset="0"/>
              </a:rPr>
              <a:t>odrežete nezanimljive ili </a:t>
            </a:r>
            <a:r>
              <a:rPr lang="hr-HR"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pokvarene “ </a:t>
            </a:r>
            <a:r>
              <a:rPr lang="hr-HR" sz="1600" dirty="0" smtClean="0">
                <a:latin typeface="Times New Roman" pitchFamily="18" charset="0"/>
                <a:cs typeface="Times New Roman" pitchFamily="18" charset="0"/>
              </a:rPr>
              <a:t>dijelove</a:t>
            </a:r>
            <a:r>
              <a:rPr lang="hr-HR" sz="1600" dirty="0" smtClean="0">
                <a:latin typeface="Times New Roman" pitchFamily="18" charset="0"/>
                <a:cs typeface="Times New Roman" pitchFamily="18" charset="0"/>
              </a:rPr>
              <a:t>, da  dodate muzičku </a:t>
            </a:r>
            <a:r>
              <a:rPr lang="hr-HR" sz="1600" dirty="0" smtClean="0">
                <a:latin typeface="Times New Roman" pitchFamily="18" charset="0"/>
                <a:cs typeface="Times New Roman" pitchFamily="18" charset="0"/>
              </a:rPr>
              <a:t>					podlogu</a:t>
            </a:r>
            <a:r>
              <a:rPr lang="hr-HR"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prerasporedite </a:t>
            </a:r>
            <a:r>
              <a:rPr lang="hr-HR" sz="1600" dirty="0" smtClean="0">
                <a:latin typeface="Times New Roman" pitchFamily="18" charset="0"/>
                <a:cs typeface="Times New Roman" pitchFamily="18" charset="0"/>
              </a:rPr>
              <a:t>kadrove, dodate </a:t>
            </a:r>
            <a:r>
              <a:rPr lang="hr-HR" sz="1600" dirty="0" smtClean="0">
                <a:latin typeface="Times New Roman" pitchFamily="18" charset="0"/>
                <a:cs typeface="Times New Roman" pitchFamily="18" charset="0"/>
              </a:rPr>
              <a:t>					tekst</a:t>
            </a:r>
            <a:r>
              <a:rPr lang="hr-HR"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Mislim </a:t>
            </a:r>
            <a:r>
              <a:rPr lang="hr-HR" sz="1600" dirty="0" smtClean="0">
                <a:latin typeface="Times New Roman" pitchFamily="18" charset="0"/>
                <a:cs typeface="Times New Roman" pitchFamily="18" charset="0"/>
              </a:rPr>
              <a:t>da je to jedna veoma </a:t>
            </a:r>
            <a:r>
              <a:rPr lang="hr-HR" sz="1600" dirty="0" smtClean="0">
                <a:latin typeface="Times New Roman" pitchFamily="18" charset="0"/>
                <a:cs typeface="Times New Roman" pitchFamily="18" charset="0"/>
              </a:rPr>
              <a:t>					korisna </a:t>
            </a:r>
            <a:r>
              <a:rPr lang="hr-HR" sz="1600" dirty="0" smtClean="0">
                <a:latin typeface="Times New Roman" pitchFamily="18" charset="0"/>
                <a:cs typeface="Times New Roman" pitchFamily="18" charset="0"/>
              </a:rPr>
              <a:t>stvar u </a:t>
            </a:r>
            <a:r>
              <a:rPr lang="hr-HR" sz="1600" dirty="0" smtClean="0">
                <a:latin typeface="Times New Roman" pitchFamily="18" charset="0"/>
                <a:cs typeface="Times New Roman" pitchFamily="18" charset="0"/>
              </a:rPr>
              <a:t>životu </a:t>
            </a:r>
            <a:r>
              <a:rPr lang="hr-HR" sz="1600" dirty="0" smtClean="0">
                <a:latin typeface="Times New Roman" pitchFamily="18" charset="0"/>
                <a:cs typeface="Times New Roman" pitchFamily="18" charset="0"/>
              </a:rPr>
              <a:t>ljudi koji se </a:t>
            </a:r>
            <a:r>
              <a:rPr lang="hr-HR" sz="1600" dirty="0" smtClean="0">
                <a:latin typeface="Times New Roman" pitchFamily="18" charset="0"/>
                <a:cs typeface="Times New Roman" pitchFamily="18" charset="0"/>
              </a:rPr>
              <a:t>					profesionalno </a:t>
            </a:r>
            <a:r>
              <a:rPr lang="hr-HR" sz="1600" dirty="0" smtClean="0">
                <a:latin typeface="Times New Roman" pitchFamily="18" charset="0"/>
                <a:cs typeface="Times New Roman" pitchFamily="18" charset="0"/>
              </a:rPr>
              <a:t>bave </a:t>
            </a:r>
            <a:r>
              <a:rPr lang="hr-HR" sz="1600" dirty="0" smtClean="0">
                <a:latin typeface="Times New Roman" pitchFamily="18" charset="0"/>
                <a:cs typeface="Times New Roman" pitchFamily="18" charset="0"/>
              </a:rPr>
              <a:t>stvaranjem </a:t>
            </a:r>
            <a:r>
              <a:rPr lang="hr-HR" sz="1600" dirty="0" smtClean="0">
                <a:latin typeface="Times New Roman" pitchFamily="18" charset="0"/>
                <a:cs typeface="Times New Roman" pitchFamily="18" charset="0"/>
              </a:rPr>
              <a:t>video </a:t>
            </a:r>
            <a:r>
              <a:rPr lang="hr-HR" sz="1600" dirty="0" smtClean="0">
                <a:latin typeface="Times New Roman" pitchFamily="18" charset="0"/>
                <a:cs typeface="Times New Roman" pitchFamily="18" charset="0"/>
              </a:rPr>
              <a:t>					zapisa</a:t>
            </a:r>
            <a:r>
              <a:rPr lang="hr-HR" sz="1600" dirty="0" smtClean="0">
                <a:latin typeface="Times New Roman" pitchFamily="18" charset="0"/>
                <a:cs typeface="Times New Roman" pitchFamily="18" charset="0"/>
              </a:rPr>
              <a:t>, ali i onih kojima je </a:t>
            </a:r>
            <a:r>
              <a:rPr lang="hr-HR" sz="1600" dirty="0" smtClean="0">
                <a:latin typeface="Times New Roman" pitchFamily="18" charset="0"/>
                <a:cs typeface="Times New Roman" pitchFamily="18" charset="0"/>
              </a:rPr>
              <a:t>to </a:t>
            </a:r>
            <a:r>
              <a:rPr lang="hr-HR" sz="1600" dirty="0" smtClean="0">
                <a:latin typeface="Times New Roman" pitchFamily="18" charset="0"/>
                <a:cs typeface="Times New Roman" pitchFamily="18" charset="0"/>
              </a:rPr>
              <a:t>samo vid </a:t>
            </a:r>
            <a:r>
              <a:rPr lang="hr-HR" sz="1600" dirty="0" smtClean="0">
                <a:latin typeface="Times New Roman" pitchFamily="18" charset="0"/>
                <a:cs typeface="Times New Roman" pitchFamily="18" charset="0"/>
              </a:rPr>
              <a:t>					rekreacije</a:t>
            </a:r>
            <a:r>
              <a:rPr lang="hr-HR" sz="1600" dirty="0" smtClean="0">
                <a:latin typeface="Times New Roman" pitchFamily="18" charset="0"/>
                <a:cs typeface="Times New Roman" pitchFamily="18" charset="0"/>
              </a:rPr>
              <a:t>. Sve više su u upotrebi </a:t>
            </a:r>
            <a:r>
              <a:rPr lang="hr-HR" sz="1600" dirty="0" smtClean="0">
                <a:latin typeface="Times New Roman" pitchFamily="18" charset="0"/>
                <a:cs typeface="Times New Roman" pitchFamily="18" charset="0"/>
              </a:rPr>
              <a:t>i </a:t>
            </a:r>
            <a:r>
              <a:rPr lang="hr-HR" sz="1600" dirty="0" smtClean="0">
                <a:latin typeface="Times New Roman" pitchFamily="18" charset="0"/>
                <a:cs typeface="Times New Roman" pitchFamily="18" charset="0"/>
              </a:rPr>
              <a:t>u našoj </a:t>
            </a:r>
            <a:r>
              <a:rPr lang="hr-HR" sz="1600" dirty="0" smtClean="0">
                <a:latin typeface="Times New Roman" pitchFamily="18" charset="0"/>
                <a:cs typeface="Times New Roman" pitchFamily="18" charset="0"/>
              </a:rPr>
              <a:t>					svakodnevnici </a:t>
            </a:r>
            <a:r>
              <a:rPr lang="hr-HR" sz="1600" dirty="0" smtClean="0">
                <a:latin typeface="Times New Roman" pitchFamily="18" charset="0"/>
                <a:cs typeface="Times New Roman" pitchFamily="18" charset="0"/>
              </a:rPr>
              <a:t>jer ih imamo </a:t>
            </a:r>
            <a:r>
              <a:rPr lang="hr-HR" sz="1600" dirty="0" smtClean="0">
                <a:latin typeface="Times New Roman" pitchFamily="18" charset="0"/>
                <a:cs typeface="Times New Roman" pitchFamily="18" charset="0"/>
              </a:rPr>
              <a:t>ugrađene </a:t>
            </a:r>
            <a:r>
              <a:rPr lang="hr-HR" sz="1600" dirty="0" smtClean="0">
                <a:latin typeface="Times New Roman" pitchFamily="18" charset="0"/>
                <a:cs typeface="Times New Roman" pitchFamily="18" charset="0"/>
              </a:rPr>
              <a:t>u </a:t>
            </a:r>
            <a:r>
              <a:rPr lang="hr-HR" sz="1600" dirty="0" smtClean="0">
                <a:latin typeface="Times New Roman" pitchFamily="18" charset="0"/>
                <a:cs typeface="Times New Roman" pitchFamily="18" charset="0"/>
              </a:rPr>
              <a:t>					gotovo </a:t>
            </a:r>
            <a:r>
              <a:rPr lang="hr-HR" sz="1600" dirty="0" smtClean="0">
                <a:latin typeface="Times New Roman" pitchFamily="18" charset="0"/>
                <a:cs typeface="Times New Roman" pitchFamily="18" charset="0"/>
              </a:rPr>
              <a:t>svakoj trgovini, bolnici, </a:t>
            </a:r>
            <a:r>
              <a:rPr lang="hr-HR" sz="1600" dirty="0" smtClean="0">
                <a:latin typeface="Times New Roman" pitchFamily="18" charset="0"/>
                <a:cs typeface="Times New Roman" pitchFamily="18" charset="0"/>
              </a:rPr>
              <a:t>stanovima</a:t>
            </a:r>
            <a:r>
              <a:rPr lang="hr-HR" sz="1600" dirty="0" smtClean="0">
                <a:latin typeface="Times New Roman" pitchFamily="18" charset="0"/>
                <a:cs typeface="Times New Roman" pitchFamily="18" charset="0"/>
              </a:rPr>
              <a:t>, </a:t>
            </a:r>
            <a:r>
              <a:rPr lang="hr-HR" sz="1600" dirty="0" smtClean="0">
                <a:latin typeface="Times New Roman" pitchFamily="18" charset="0"/>
                <a:cs typeface="Times New Roman" pitchFamily="18" charset="0"/>
              </a:rPr>
              <a:t>					za </a:t>
            </a:r>
            <a:r>
              <a:rPr lang="hr-HR" sz="1600" dirty="0" smtClean="0">
                <a:latin typeface="Times New Roman" pitchFamily="18" charset="0"/>
                <a:cs typeface="Times New Roman" pitchFamily="18" charset="0"/>
              </a:rPr>
              <a:t>autoputu, gdje nam </a:t>
            </a:r>
            <a:r>
              <a:rPr lang="hr-HR" sz="1600" dirty="0" smtClean="0">
                <a:latin typeface="Times New Roman" pitchFamily="18" charset="0"/>
                <a:cs typeface="Times New Roman" pitchFamily="18" charset="0"/>
              </a:rPr>
              <a:t>uveliko pomažu </a:t>
            </a:r>
            <a:r>
              <a:rPr lang="hr-HR" sz="1600" dirty="0" smtClean="0">
                <a:latin typeface="Times New Roman" pitchFamily="18" charset="0"/>
                <a:cs typeface="Times New Roman" pitchFamily="18" charset="0"/>
              </a:rPr>
              <a:t>pri </a:t>
            </a:r>
            <a:r>
              <a:rPr lang="hr-HR" sz="1600" dirty="0" smtClean="0">
                <a:latin typeface="Times New Roman" pitchFamily="18" charset="0"/>
                <a:cs typeface="Times New Roman" pitchFamily="18" charset="0"/>
              </a:rPr>
              <a:t>					praćenju </a:t>
            </a:r>
            <a:r>
              <a:rPr lang="hr-HR" sz="1600" dirty="0" smtClean="0">
                <a:latin typeface="Times New Roman" pitchFamily="18" charset="0"/>
                <a:cs typeface="Times New Roman" pitchFamily="18" charset="0"/>
              </a:rPr>
              <a:t>obavljanja poslova </a:t>
            </a:r>
            <a:r>
              <a:rPr lang="hr-HR" sz="1600" dirty="0" smtClean="0">
                <a:latin typeface="Times New Roman" pitchFamily="18" charset="0"/>
                <a:cs typeface="Times New Roman" pitchFamily="18" charset="0"/>
              </a:rPr>
              <a:t>za koja </a:t>
            </a:r>
            <a:r>
              <a:rPr lang="hr-HR" sz="1600" dirty="0" smtClean="0">
                <a:latin typeface="Times New Roman" pitchFamily="18" charset="0"/>
                <a:cs typeface="Times New Roman" pitchFamily="18" charset="0"/>
              </a:rPr>
              <a:t>smo </a:t>
            </a:r>
            <a:r>
              <a:rPr lang="hr-HR" sz="1600" dirty="0" smtClean="0">
                <a:latin typeface="Times New Roman" pitchFamily="18" charset="0"/>
                <a:cs typeface="Times New Roman" pitchFamily="18" charset="0"/>
              </a:rPr>
              <a:t>					zaduženi</a:t>
            </a:r>
            <a:r>
              <a:rPr lang="hr-HR" sz="1600" dirty="0" smtClean="0">
                <a:latin typeface="Times New Roman" pitchFamily="18" charset="0"/>
                <a:cs typeface="Times New Roman" pitchFamily="18" charset="0"/>
              </a:rPr>
              <a:t>.</a:t>
            </a:r>
          </a:p>
          <a:p>
            <a:r>
              <a:rPr lang="hr-HR" sz="1600" b="1" dirty="0" smtClean="0">
                <a:latin typeface="Times New Roman" pitchFamily="18" charset="0"/>
                <a:cs typeface="Times New Roman" pitchFamily="18" charset="0"/>
              </a:rPr>
              <a:t> </a:t>
            </a:r>
          </a:p>
          <a:p>
            <a:r>
              <a:rPr lang="hr-HR" dirty="0" smtClean="0"/>
              <a:t/>
            </a:r>
            <a:br>
              <a:rPr lang="hr-HR" dirty="0" smtClean="0"/>
            </a:br>
            <a:endParaRPr lang="hr-H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heckerboard(across)">
                                      <p:cBhvr>
                                        <p:cTn id="13" dur="500"/>
                                        <p:tgtEl>
                                          <p:spTgt spid="3">
                                            <p:txEl>
                                              <p:pRg st="4" end="4"/>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heckerboard(across)">
                                      <p:cBhvr>
                                        <p:cTn id="16" dur="500"/>
                                        <p:tgtEl>
                                          <p:spTgt spid="3">
                                            <p:txEl>
                                              <p:pRg st="5" end="5"/>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checkerboard(across)">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9" y="428604"/>
            <a:ext cx="8258204" cy="6143668"/>
          </a:xfrm>
        </p:spPr>
        <p:txBody>
          <a:bodyPr>
            <a:normAutofit/>
          </a:bodyPr>
          <a:lstStyle/>
          <a:p>
            <a:endParaRPr lang="hr-HR" sz="2800" dirty="0" smtClean="0">
              <a:latin typeface="Times New Roman" pitchFamily="18" charset="0"/>
              <a:cs typeface="Times New Roman" pitchFamily="18" charset="0"/>
            </a:endParaRPr>
          </a:p>
          <a:p>
            <a:r>
              <a:rPr lang="hr-HR" sz="2800" dirty="0" smtClean="0">
                <a:latin typeface="Times New Roman" pitchFamily="18" charset="0"/>
                <a:cs typeface="Times New Roman" pitchFamily="18" charset="0"/>
              </a:rPr>
              <a:t>ZANIMLJIVOSTI</a:t>
            </a:r>
          </a:p>
          <a:p>
            <a:endParaRPr lang="hr-HR" sz="1600" dirty="0" smtClean="0">
              <a:latin typeface="Times New Roman" pitchFamily="18" charset="0"/>
              <a:cs typeface="Times New Roman" pitchFamily="18" charset="0"/>
            </a:endParaRPr>
          </a:p>
          <a:p>
            <a:pPr algn="l"/>
            <a:r>
              <a:rPr lang="hr-HR" sz="1600" dirty="0" smtClean="0"/>
              <a:t>	</a:t>
            </a:r>
            <a:r>
              <a:rPr lang="hr-HR" sz="1600" dirty="0" smtClean="0">
                <a:latin typeface="Times New Roman" pitchFamily="18" charset="0"/>
                <a:cs typeface="Times New Roman" pitchFamily="18" charset="0"/>
              </a:rPr>
              <a:t>Ovih dana na tržište izlazi Samsung-ova kamera GALAXY koja se zasniva na Android operativnom sistemu  i 3G/4G + Wi-Fi mrežom,gdje će se moći putem jednog uređaja snimati, 					fotografirati, uređivati... </a:t>
            </a:r>
          </a:p>
          <a:p>
            <a:pPr algn="l"/>
            <a:r>
              <a:rPr lang="hr-HR" sz="1600" dirty="0" smtClean="0"/>
              <a:t>							</a:t>
            </a:r>
          </a:p>
          <a:p>
            <a:pPr algn="l"/>
            <a:endParaRPr lang="hr-HR" sz="1600" dirty="0" smtClean="0"/>
          </a:p>
          <a:p>
            <a:pPr algn="l"/>
            <a:r>
              <a:rPr lang="hr-HR" sz="1600" dirty="0" smtClean="0"/>
              <a:t>						</a:t>
            </a:r>
            <a:r>
              <a:rPr lang="hr-HR" sz="1600" dirty="0" smtClean="0">
                <a:latin typeface="Times New Roman" pitchFamily="18" charset="0"/>
                <a:cs typeface="Times New Roman" pitchFamily="18" charset="0"/>
              </a:rPr>
              <a:t>Također pojavljuje se i nova 						</a:t>
            </a:r>
            <a:r>
              <a:rPr lang="hr-HR" sz="1600" dirty="0" smtClean="0">
                <a:latin typeface="Times New Roman" pitchFamily="18" charset="0"/>
                <a:cs typeface="Times New Roman" pitchFamily="18" charset="0"/>
              </a:rPr>
              <a:t>Polaroid-ova </a:t>
            </a:r>
            <a:r>
              <a:rPr lang="hr-HR" sz="1600" dirty="0" smtClean="0">
                <a:latin typeface="Times New Roman" pitchFamily="18" charset="0"/>
                <a:cs typeface="Times New Roman" pitchFamily="18" charset="0"/>
              </a:rPr>
              <a:t>kamera zasnovana isto na 					Android operativnom sistemu. Trenutno 					se radi i na najvećoj kameri na svijetu koja 					će biti urgrađena u LSST teleskop, veličine 				 sa senzorom od 3,2 gigapiksela što će joj 					omogućiti stvaranje slika ekvivalenta 800 					hiljada slika snimljenih 8 megapikselnom 					kamerom 1,6x3 m, težine 2.800kg.</a:t>
            </a:r>
            <a:r>
              <a:rPr lang="hr-HR" sz="1600" dirty="0" smtClean="0"/>
              <a:t> </a:t>
            </a:r>
            <a:endParaRPr lang="hr-HR" sz="1600" dirty="0" smtClean="0">
              <a:latin typeface="Times New Roman" pitchFamily="18" charset="0"/>
              <a:cs typeface="Times New Roman" pitchFamily="18" charset="0"/>
            </a:endParaRPr>
          </a:p>
          <a:p>
            <a:endParaRPr lang="hr-HR" sz="1600" dirty="0" smtClean="0">
              <a:latin typeface="Times New Roman" pitchFamily="18" charset="0"/>
              <a:cs typeface="Times New Roman" pitchFamily="18" charset="0"/>
            </a:endParaRPr>
          </a:p>
          <a:p>
            <a:pPr algn="l"/>
            <a:endParaRPr lang="hr-HR" sz="1600" dirty="0" smtClean="0">
              <a:latin typeface="Times New Roman" pitchFamily="18" charset="0"/>
              <a:cs typeface="Times New Roman" pitchFamily="18" charset="0"/>
            </a:endParaRPr>
          </a:p>
          <a:p>
            <a:pPr algn="l"/>
            <a:endParaRPr lang="hr-HR" sz="1600" dirty="0" smtClean="0">
              <a:latin typeface="Times New Roman" pitchFamily="18" charset="0"/>
              <a:cs typeface="Times New Roman" pitchFamily="18" charset="0"/>
            </a:endParaRPr>
          </a:p>
          <a:p>
            <a:pPr algn="l"/>
            <a:endParaRPr lang="hr-HR" sz="1600" dirty="0" smtClean="0">
              <a:latin typeface="Times New Roman" pitchFamily="18" charset="0"/>
              <a:cs typeface="Times New Roman" pitchFamily="18" charset="0"/>
            </a:endParaRPr>
          </a:p>
          <a:p>
            <a:pPr algn="l"/>
            <a:endParaRPr lang="hr-HR" sz="2800" dirty="0" smtClean="0">
              <a:latin typeface="Times New Roman" pitchFamily="18" charset="0"/>
              <a:cs typeface="Times New Roman" pitchFamily="18" charset="0"/>
            </a:endParaRPr>
          </a:p>
          <a:p>
            <a:pPr algn="l"/>
            <a:endParaRPr lang="hr-HR" sz="1600" dirty="0" smtClean="0">
              <a:latin typeface="Times New Roman" pitchFamily="18" charset="0"/>
              <a:cs typeface="Times New Roman" pitchFamily="18" charset="0"/>
            </a:endParaRPr>
          </a:p>
          <a:p>
            <a:pPr algn="l"/>
            <a:endParaRPr lang="hr-HR" sz="28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slide(fromBottom)">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slide(fromBottom)">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S10242389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43AC056-5A87-4CF2-9278-B220FC8D37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593</TotalTime>
  <Words>348</Words>
  <Application>Microsoft Office PowerPoint</Application>
  <PresentationFormat>On-screen Show (4:3)</PresentationFormat>
  <Paragraphs>112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TS102423891</vt:lpstr>
      <vt:lpstr>DIGITALNE VIDEO KAMERE</vt:lpstr>
      <vt:lpstr>Slide 2</vt:lpstr>
      <vt:lpstr>Slide 3</vt:lpstr>
      <vt:lpstr>Slide 4</vt:lpstr>
      <vt:lpstr> VIDEO REZOLUCIJA</vt:lpstr>
      <vt:lpstr> VIDEO REZOLUCIJA</vt:lpstr>
      <vt:lpstr>Slide 7</vt:lpstr>
      <vt:lpstr>Slide 8</vt:lpstr>
      <vt:lpstr>Slide 9</vt:lpstr>
      <vt:lpstr>Slide 10</vt:lpstr>
      <vt:lpstr>Slide 11</vt:lpstr>
      <vt:lpstr>Slide 12</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Korisnik</dc:creator>
  <cp:lastModifiedBy>Korisnik</cp:lastModifiedBy>
  <cp:revision>52</cp:revision>
  <dcterms:created xsi:type="dcterms:W3CDTF">2012-12-23T17:50:44Z</dcterms:created>
  <dcterms:modified xsi:type="dcterms:W3CDTF">2013-01-06T21:11:23Z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TC024238919991</vt:lpwstr>
  </property>
</Properties>
</file>