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9144000" cy="6858000" type="screen4x3"/>
  <p:notesSz cx="6858000" cy="9144000"/>
  <p:defaultTextStyle>
    <a:defPPr>
      <a:defRPr lang="sr-Latn-C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72" d="100"/>
          <a:sy n="72" d="100"/>
        </p:scale>
        <p:origin x="-1104"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bs-Latn-B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D566243-98C6-4D29-BE39-EFA9E40A01E0}" type="datetimeFigureOut">
              <a:rPr lang="sr-Latn-CS" smtClean="0"/>
              <a:pPr/>
              <a:t>29.12.2013</a:t>
            </a:fld>
            <a:endParaRPr lang="bs-Latn-B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bs-Latn-B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s-Latn-B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bs-Latn-B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1D9B78E-F4BF-4C88-8E53-E9ACB55FA6A4}" type="slidenum">
              <a:rPr lang="bs-Latn-BA" smtClean="0"/>
              <a:pPr/>
              <a:t>‹#›</a:t>
            </a:fld>
            <a:endParaRPr lang="bs-Latn-BA"/>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bs-Latn-BA" dirty="0"/>
          </a:p>
        </p:txBody>
      </p:sp>
      <p:sp>
        <p:nvSpPr>
          <p:cNvPr id="4" name="Slide Number Placeholder 3"/>
          <p:cNvSpPr>
            <a:spLocks noGrp="1"/>
          </p:cNvSpPr>
          <p:nvPr>
            <p:ph type="sldNum" sz="quarter" idx="10"/>
          </p:nvPr>
        </p:nvSpPr>
        <p:spPr/>
        <p:txBody>
          <a:bodyPr/>
          <a:lstStyle/>
          <a:p>
            <a:fld id="{F1D9B78E-F4BF-4C88-8E53-E9ACB55FA6A4}" type="slidenum">
              <a:rPr lang="bs-Latn-BA" smtClean="0"/>
              <a:pPr/>
              <a:t>6</a:t>
            </a:fld>
            <a:endParaRPr lang="bs-Latn-B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smtClean="0"/>
              <a:t>Click to edit Master title style</a:t>
            </a:r>
            <a:endParaRPr kumimoji="0"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7" name="Date Placeholder 6"/>
          <p:cNvSpPr>
            <a:spLocks noGrp="1"/>
          </p:cNvSpPr>
          <p:nvPr>
            <p:ph type="dt" sz="half" idx="10"/>
          </p:nvPr>
        </p:nvSpPr>
        <p:spPr/>
        <p:txBody>
          <a:bodyPr/>
          <a:lstStyle>
            <a:extLst/>
          </a:lstStyle>
          <a:p>
            <a:fld id="{BBDD6A58-F533-4E74-8952-6C2F60395FAF}" type="datetimeFigureOut">
              <a:rPr lang="sr-Latn-CS" smtClean="0"/>
              <a:pPr/>
              <a:t>29.12.2013</a:t>
            </a:fld>
            <a:endParaRPr lang="bs-Latn-BA"/>
          </a:p>
        </p:txBody>
      </p:sp>
      <p:sp>
        <p:nvSpPr>
          <p:cNvPr id="20" name="Footer Placeholder 19"/>
          <p:cNvSpPr>
            <a:spLocks noGrp="1"/>
          </p:cNvSpPr>
          <p:nvPr>
            <p:ph type="ftr" sz="quarter" idx="11"/>
          </p:nvPr>
        </p:nvSpPr>
        <p:spPr/>
        <p:txBody>
          <a:bodyPr/>
          <a:lstStyle>
            <a:extLst/>
          </a:lstStyle>
          <a:p>
            <a:endParaRPr lang="bs-Latn-BA"/>
          </a:p>
        </p:txBody>
      </p:sp>
      <p:sp>
        <p:nvSpPr>
          <p:cNvPr id="10" name="Slide Number Placeholder 9"/>
          <p:cNvSpPr>
            <a:spLocks noGrp="1"/>
          </p:cNvSpPr>
          <p:nvPr>
            <p:ph type="sldNum" sz="quarter" idx="12"/>
          </p:nvPr>
        </p:nvSpPr>
        <p:spPr/>
        <p:txBody>
          <a:bodyPr/>
          <a:lstStyle>
            <a:extLst/>
          </a:lstStyle>
          <a:p>
            <a:fld id="{95828527-D6BE-418C-A137-22C2152BAEAB}" type="slidenum">
              <a:rPr lang="bs-Latn-BA" smtClean="0"/>
              <a:pPr/>
              <a:t>‹#›</a:t>
            </a:fld>
            <a:endParaRPr lang="bs-Latn-BA"/>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BBDD6A58-F533-4E74-8952-6C2F60395FAF}" type="datetimeFigureOut">
              <a:rPr lang="sr-Latn-CS" smtClean="0"/>
              <a:pPr/>
              <a:t>29.12.2013</a:t>
            </a:fld>
            <a:endParaRPr lang="bs-Latn-BA"/>
          </a:p>
        </p:txBody>
      </p:sp>
      <p:sp>
        <p:nvSpPr>
          <p:cNvPr id="5" name="Footer Placeholder 4"/>
          <p:cNvSpPr>
            <a:spLocks noGrp="1"/>
          </p:cNvSpPr>
          <p:nvPr>
            <p:ph type="ftr" sz="quarter" idx="11"/>
          </p:nvPr>
        </p:nvSpPr>
        <p:spPr/>
        <p:txBody>
          <a:bodyPr/>
          <a:lstStyle>
            <a:extLst/>
          </a:lstStyle>
          <a:p>
            <a:endParaRPr lang="bs-Latn-BA"/>
          </a:p>
        </p:txBody>
      </p:sp>
      <p:sp>
        <p:nvSpPr>
          <p:cNvPr id="6" name="Slide Number Placeholder 5"/>
          <p:cNvSpPr>
            <a:spLocks noGrp="1"/>
          </p:cNvSpPr>
          <p:nvPr>
            <p:ph type="sldNum" sz="quarter" idx="12"/>
          </p:nvPr>
        </p:nvSpPr>
        <p:spPr/>
        <p:txBody>
          <a:bodyPr/>
          <a:lstStyle>
            <a:extLst/>
          </a:lstStyle>
          <a:p>
            <a:fld id="{95828527-D6BE-418C-A137-22C2152BAEAB}" type="slidenum">
              <a:rPr lang="bs-Latn-BA" smtClean="0"/>
              <a:pPr/>
              <a:t>‹#›</a:t>
            </a:fld>
            <a:endParaRPr lang="bs-Latn-B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BBDD6A58-F533-4E74-8952-6C2F60395FAF}" type="datetimeFigureOut">
              <a:rPr lang="sr-Latn-CS" smtClean="0"/>
              <a:pPr/>
              <a:t>29.12.2013</a:t>
            </a:fld>
            <a:endParaRPr lang="bs-Latn-BA"/>
          </a:p>
        </p:txBody>
      </p:sp>
      <p:sp>
        <p:nvSpPr>
          <p:cNvPr id="5" name="Footer Placeholder 4"/>
          <p:cNvSpPr>
            <a:spLocks noGrp="1"/>
          </p:cNvSpPr>
          <p:nvPr>
            <p:ph type="ftr" sz="quarter" idx="11"/>
          </p:nvPr>
        </p:nvSpPr>
        <p:spPr/>
        <p:txBody>
          <a:bodyPr/>
          <a:lstStyle>
            <a:extLst/>
          </a:lstStyle>
          <a:p>
            <a:endParaRPr lang="bs-Latn-BA"/>
          </a:p>
        </p:txBody>
      </p:sp>
      <p:sp>
        <p:nvSpPr>
          <p:cNvPr id="6" name="Slide Number Placeholder 5"/>
          <p:cNvSpPr>
            <a:spLocks noGrp="1"/>
          </p:cNvSpPr>
          <p:nvPr>
            <p:ph type="sldNum" sz="quarter" idx="12"/>
          </p:nvPr>
        </p:nvSpPr>
        <p:spPr/>
        <p:txBody>
          <a:bodyPr/>
          <a:lstStyle>
            <a:extLst/>
          </a:lstStyle>
          <a:p>
            <a:fld id="{95828527-D6BE-418C-A137-22C2152BAEAB}" type="slidenum">
              <a:rPr lang="bs-Latn-BA" smtClean="0"/>
              <a:pPr/>
              <a:t>‹#›</a:t>
            </a:fld>
            <a:endParaRPr lang="bs-Latn-BA"/>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BBDD6A58-F533-4E74-8952-6C2F60395FAF}" type="datetimeFigureOut">
              <a:rPr lang="sr-Latn-CS" smtClean="0"/>
              <a:pPr/>
              <a:t>29.12.2013</a:t>
            </a:fld>
            <a:endParaRPr lang="bs-Latn-BA"/>
          </a:p>
        </p:txBody>
      </p:sp>
      <p:sp>
        <p:nvSpPr>
          <p:cNvPr id="6" name="Footer Placeholder 5"/>
          <p:cNvSpPr>
            <a:spLocks noGrp="1"/>
          </p:cNvSpPr>
          <p:nvPr>
            <p:ph type="ftr" sz="quarter" idx="11"/>
          </p:nvPr>
        </p:nvSpPr>
        <p:spPr/>
        <p:txBody>
          <a:bodyPr/>
          <a:lstStyle>
            <a:extLst/>
          </a:lstStyle>
          <a:p>
            <a:endParaRPr lang="bs-Latn-BA"/>
          </a:p>
        </p:txBody>
      </p:sp>
      <p:sp>
        <p:nvSpPr>
          <p:cNvPr id="7" name="Slide Number Placeholder 6"/>
          <p:cNvSpPr>
            <a:spLocks noGrp="1"/>
          </p:cNvSpPr>
          <p:nvPr>
            <p:ph type="sldNum" sz="quarter" idx="12"/>
          </p:nvPr>
        </p:nvSpPr>
        <p:spPr/>
        <p:txBody>
          <a:bodyPr/>
          <a:lstStyle>
            <a:extLst/>
          </a:lstStyle>
          <a:p>
            <a:fld id="{95828527-D6BE-418C-A137-22C2152BAEAB}" type="slidenum">
              <a:rPr lang="bs-Latn-BA" smtClean="0"/>
              <a:pPr/>
              <a:t>‹#›</a:t>
            </a:fld>
            <a:endParaRPr lang="bs-Latn-B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BBDD6A58-F533-4E74-8952-6C2F60395FAF}" type="datetimeFigureOut">
              <a:rPr lang="sr-Latn-CS" smtClean="0"/>
              <a:pPr/>
              <a:t>29.12.2013</a:t>
            </a:fld>
            <a:endParaRPr lang="bs-Latn-BA"/>
          </a:p>
        </p:txBody>
      </p:sp>
      <p:sp>
        <p:nvSpPr>
          <p:cNvPr id="8" name="Footer Placeholder 7"/>
          <p:cNvSpPr>
            <a:spLocks noGrp="1"/>
          </p:cNvSpPr>
          <p:nvPr>
            <p:ph type="ftr" sz="quarter" idx="11"/>
          </p:nvPr>
        </p:nvSpPr>
        <p:spPr/>
        <p:txBody>
          <a:bodyPr/>
          <a:lstStyle>
            <a:extLst/>
          </a:lstStyle>
          <a:p>
            <a:endParaRPr lang="bs-Latn-BA"/>
          </a:p>
        </p:txBody>
      </p:sp>
      <p:sp>
        <p:nvSpPr>
          <p:cNvPr id="9" name="Slide Number Placeholder 8"/>
          <p:cNvSpPr>
            <a:spLocks noGrp="1"/>
          </p:cNvSpPr>
          <p:nvPr>
            <p:ph type="sldNum" sz="quarter" idx="12"/>
          </p:nvPr>
        </p:nvSpPr>
        <p:spPr/>
        <p:txBody>
          <a:bodyPr/>
          <a:lstStyle>
            <a:extLst/>
          </a:lstStyle>
          <a:p>
            <a:fld id="{95828527-D6BE-418C-A137-22C2152BAEAB}" type="slidenum">
              <a:rPr lang="bs-Latn-BA" smtClean="0"/>
              <a:pPr/>
              <a:t>‹#›</a:t>
            </a:fld>
            <a:endParaRPr lang="bs-Latn-B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BBDD6A58-F533-4E74-8952-6C2F60395FAF}" type="datetimeFigureOut">
              <a:rPr lang="sr-Latn-CS" smtClean="0"/>
              <a:pPr/>
              <a:t>29.12.2013</a:t>
            </a:fld>
            <a:endParaRPr lang="bs-Latn-BA"/>
          </a:p>
        </p:txBody>
      </p:sp>
      <p:sp>
        <p:nvSpPr>
          <p:cNvPr id="4" name="Footer Placeholder 3"/>
          <p:cNvSpPr>
            <a:spLocks noGrp="1"/>
          </p:cNvSpPr>
          <p:nvPr>
            <p:ph type="ftr" sz="quarter" idx="11"/>
          </p:nvPr>
        </p:nvSpPr>
        <p:spPr/>
        <p:txBody>
          <a:bodyPr/>
          <a:lstStyle>
            <a:extLst/>
          </a:lstStyle>
          <a:p>
            <a:endParaRPr lang="bs-Latn-BA"/>
          </a:p>
        </p:txBody>
      </p:sp>
      <p:sp>
        <p:nvSpPr>
          <p:cNvPr id="5" name="Slide Number Placeholder 4"/>
          <p:cNvSpPr>
            <a:spLocks noGrp="1"/>
          </p:cNvSpPr>
          <p:nvPr>
            <p:ph type="sldNum" sz="quarter" idx="12"/>
          </p:nvPr>
        </p:nvSpPr>
        <p:spPr/>
        <p:txBody>
          <a:bodyPr/>
          <a:lstStyle>
            <a:extLst/>
          </a:lstStyle>
          <a:p>
            <a:fld id="{95828527-D6BE-418C-A137-22C2152BAEAB}" type="slidenum">
              <a:rPr lang="bs-Latn-BA" smtClean="0"/>
              <a:pPr/>
              <a:t>‹#›</a:t>
            </a:fld>
            <a:endParaRPr lang="bs-Latn-B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BBDD6A58-F533-4E74-8952-6C2F60395FAF}" type="datetimeFigureOut">
              <a:rPr lang="sr-Latn-CS" smtClean="0"/>
              <a:pPr/>
              <a:t>29.12.2013</a:t>
            </a:fld>
            <a:endParaRPr lang="bs-Latn-BA"/>
          </a:p>
        </p:txBody>
      </p:sp>
      <p:sp>
        <p:nvSpPr>
          <p:cNvPr id="3" name="Footer Placeholder 2"/>
          <p:cNvSpPr>
            <a:spLocks noGrp="1"/>
          </p:cNvSpPr>
          <p:nvPr>
            <p:ph type="ftr" sz="quarter" idx="11"/>
          </p:nvPr>
        </p:nvSpPr>
        <p:spPr/>
        <p:txBody>
          <a:bodyPr/>
          <a:lstStyle>
            <a:extLst/>
          </a:lstStyle>
          <a:p>
            <a:endParaRPr lang="bs-Latn-BA"/>
          </a:p>
        </p:txBody>
      </p:sp>
      <p:sp>
        <p:nvSpPr>
          <p:cNvPr id="4" name="Slide Number Placeholder 3"/>
          <p:cNvSpPr>
            <a:spLocks noGrp="1"/>
          </p:cNvSpPr>
          <p:nvPr>
            <p:ph type="sldNum" sz="quarter" idx="12"/>
          </p:nvPr>
        </p:nvSpPr>
        <p:spPr/>
        <p:txBody>
          <a:bodyPr/>
          <a:lstStyle>
            <a:extLst/>
          </a:lstStyle>
          <a:p>
            <a:fld id="{95828527-D6BE-418C-A137-22C2152BAEAB}" type="slidenum">
              <a:rPr lang="bs-Latn-BA" smtClean="0"/>
              <a:pPr/>
              <a:t>‹#›</a:t>
            </a:fld>
            <a:endParaRPr lang="bs-Latn-BA"/>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BBDD6A58-F533-4E74-8952-6C2F60395FAF}" type="datetimeFigureOut">
              <a:rPr lang="sr-Latn-CS" smtClean="0"/>
              <a:pPr/>
              <a:t>29.12.2013</a:t>
            </a:fld>
            <a:endParaRPr lang="bs-Latn-BA"/>
          </a:p>
        </p:txBody>
      </p:sp>
      <p:sp>
        <p:nvSpPr>
          <p:cNvPr id="6" name="Footer Placeholder 5"/>
          <p:cNvSpPr>
            <a:spLocks noGrp="1"/>
          </p:cNvSpPr>
          <p:nvPr>
            <p:ph type="ftr" sz="quarter" idx="11"/>
          </p:nvPr>
        </p:nvSpPr>
        <p:spPr/>
        <p:txBody>
          <a:bodyPr/>
          <a:lstStyle>
            <a:extLst/>
          </a:lstStyle>
          <a:p>
            <a:endParaRPr lang="bs-Latn-BA"/>
          </a:p>
        </p:txBody>
      </p:sp>
      <p:sp>
        <p:nvSpPr>
          <p:cNvPr id="7" name="Slide Number Placeholder 6"/>
          <p:cNvSpPr>
            <a:spLocks noGrp="1"/>
          </p:cNvSpPr>
          <p:nvPr>
            <p:ph type="sldNum" sz="quarter" idx="12"/>
          </p:nvPr>
        </p:nvSpPr>
        <p:spPr/>
        <p:txBody>
          <a:bodyPr/>
          <a:lstStyle>
            <a:extLst/>
          </a:lstStyle>
          <a:p>
            <a:fld id="{95828527-D6BE-418C-A137-22C2152BAEAB}" type="slidenum">
              <a:rPr lang="bs-Latn-BA" smtClean="0"/>
              <a:pPr/>
              <a:t>‹#›</a:t>
            </a:fld>
            <a:endParaRPr lang="bs-Latn-B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extLst/>
          </a:lstStyle>
          <a:p>
            <a:fld id="{BBDD6A58-F533-4E74-8952-6C2F60395FAF}" type="datetimeFigureOut">
              <a:rPr lang="sr-Latn-CS" smtClean="0"/>
              <a:pPr/>
              <a:t>29.12.2013</a:t>
            </a:fld>
            <a:endParaRPr lang="bs-Latn-BA"/>
          </a:p>
        </p:txBody>
      </p:sp>
      <p:sp>
        <p:nvSpPr>
          <p:cNvPr id="6" name="Footer Placeholder 5"/>
          <p:cNvSpPr>
            <a:spLocks noGrp="1"/>
          </p:cNvSpPr>
          <p:nvPr>
            <p:ph type="ftr" sz="quarter" idx="11"/>
          </p:nvPr>
        </p:nvSpPr>
        <p:spPr/>
        <p:txBody>
          <a:bodyPr/>
          <a:lstStyle>
            <a:extLst/>
          </a:lstStyle>
          <a:p>
            <a:endParaRPr lang="bs-Latn-BA"/>
          </a:p>
        </p:txBody>
      </p:sp>
      <p:sp>
        <p:nvSpPr>
          <p:cNvPr id="7" name="Slide Number Placeholder 6"/>
          <p:cNvSpPr>
            <a:spLocks noGrp="1"/>
          </p:cNvSpPr>
          <p:nvPr>
            <p:ph type="sldNum" sz="quarter" idx="12"/>
          </p:nvPr>
        </p:nvSpPr>
        <p:spPr/>
        <p:txBody>
          <a:bodyPr/>
          <a:lstStyle>
            <a:extLst/>
          </a:lstStyle>
          <a:p>
            <a:fld id="{95828527-D6BE-418C-A137-22C2152BAEAB}" type="slidenum">
              <a:rPr lang="bs-Latn-BA" smtClean="0"/>
              <a:pPr/>
              <a:t>‹#›</a:t>
            </a:fld>
            <a:endParaRPr lang="bs-Latn-BA"/>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smtClean="0"/>
              <a:t>Click icon to add picture</a:t>
            </a:r>
            <a:endParaRPr kumimoji="0"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BBDD6A58-F533-4E74-8952-6C2F60395FAF}" type="datetimeFigureOut">
              <a:rPr lang="sr-Latn-CS" smtClean="0"/>
              <a:pPr/>
              <a:t>29.12.2013</a:t>
            </a:fld>
            <a:endParaRPr lang="bs-Latn-BA"/>
          </a:p>
        </p:txBody>
      </p:sp>
      <p:sp>
        <p:nvSpPr>
          <p:cNvPr id="5" name="Footer Placeholder 4"/>
          <p:cNvSpPr>
            <a:spLocks noGrp="1"/>
          </p:cNvSpPr>
          <p:nvPr>
            <p:ph type="ftr" sz="quarter" idx="11"/>
          </p:nvPr>
        </p:nvSpPr>
        <p:spPr/>
        <p:txBody>
          <a:bodyPr/>
          <a:lstStyle>
            <a:extLst/>
          </a:lstStyle>
          <a:p>
            <a:endParaRPr lang="bs-Latn-BA"/>
          </a:p>
        </p:txBody>
      </p:sp>
      <p:sp>
        <p:nvSpPr>
          <p:cNvPr id="6" name="Slide Number Placeholder 5"/>
          <p:cNvSpPr>
            <a:spLocks noGrp="1"/>
          </p:cNvSpPr>
          <p:nvPr>
            <p:ph type="sldNum" sz="quarter" idx="12"/>
          </p:nvPr>
        </p:nvSpPr>
        <p:spPr/>
        <p:txBody>
          <a:bodyPr/>
          <a:lstStyle>
            <a:extLst/>
          </a:lstStyle>
          <a:p>
            <a:fld id="{95828527-D6BE-418C-A137-22C2152BAEAB}" type="slidenum">
              <a:rPr lang="bs-Latn-BA" smtClean="0"/>
              <a:pPr/>
              <a:t>‹#›</a:t>
            </a:fld>
            <a:endParaRPr lang="bs-Latn-B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BBDD6A58-F533-4E74-8952-6C2F60395FAF}" type="datetimeFigureOut">
              <a:rPr lang="sr-Latn-CS" smtClean="0"/>
              <a:pPr/>
              <a:t>29.12.2013</a:t>
            </a:fld>
            <a:endParaRPr lang="bs-Latn-BA"/>
          </a:p>
        </p:txBody>
      </p:sp>
      <p:sp>
        <p:nvSpPr>
          <p:cNvPr id="5" name="Footer Placeholder 4"/>
          <p:cNvSpPr>
            <a:spLocks noGrp="1"/>
          </p:cNvSpPr>
          <p:nvPr>
            <p:ph type="ftr" sz="quarter" idx="11"/>
          </p:nvPr>
        </p:nvSpPr>
        <p:spPr/>
        <p:txBody>
          <a:bodyPr/>
          <a:lstStyle>
            <a:extLst/>
          </a:lstStyle>
          <a:p>
            <a:endParaRPr lang="bs-Latn-BA"/>
          </a:p>
        </p:txBody>
      </p:sp>
      <p:sp>
        <p:nvSpPr>
          <p:cNvPr id="6" name="Slide Number Placeholder 5"/>
          <p:cNvSpPr>
            <a:spLocks noGrp="1"/>
          </p:cNvSpPr>
          <p:nvPr>
            <p:ph type="sldNum" sz="quarter" idx="12"/>
          </p:nvPr>
        </p:nvSpPr>
        <p:spPr/>
        <p:txBody>
          <a:bodyPr/>
          <a:lstStyle>
            <a:extLst/>
          </a:lstStyle>
          <a:p>
            <a:fld id="{95828527-D6BE-418C-A137-22C2152BAEAB}" type="slidenum">
              <a:rPr lang="bs-Latn-BA" smtClean="0"/>
              <a:pPr/>
              <a:t>‹#›</a:t>
            </a:fld>
            <a:endParaRPr lang="bs-Latn-B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extLst/>
          </a:lstStyle>
          <a:p>
            <a:r>
              <a:rPr kumimoji="0" lang="en-US" smtClean="0"/>
              <a:t>Click to edit Master title style</a:t>
            </a:r>
            <a:endParaRPr kumimoji="0" lang="en-US"/>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BBDD6A58-F533-4E74-8952-6C2F60395FAF}" type="datetimeFigureOut">
              <a:rPr lang="sr-Latn-CS" smtClean="0"/>
              <a:pPr/>
              <a:t>29.12.2013</a:t>
            </a:fld>
            <a:endParaRPr lang="bs-Latn-BA"/>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bs-Latn-BA"/>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95828527-D6BE-418C-A137-22C2152BAEAB}" type="slidenum">
              <a:rPr lang="bs-Latn-BA" smtClean="0"/>
              <a:pPr/>
              <a:t>‹#›</a:t>
            </a:fld>
            <a:endParaRPr lang="bs-Latn-BA"/>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hyperlink" Target="http://creativecommons.org/" TargetMode="External"/><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image" Target="../media/image3.jpeg"/></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6.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www.sqn.ba/" TargetMode="Externa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71538" y="785794"/>
            <a:ext cx="7815290" cy="2457466"/>
          </a:xfrm>
        </p:spPr>
        <p:txBody>
          <a:bodyPr>
            <a:normAutofit/>
          </a:bodyPr>
          <a:lstStyle/>
          <a:p>
            <a:r>
              <a:rPr lang="bs-Latn-BA" sz="4000" b="1" dirty="0" smtClean="0">
                <a:latin typeface="Times New Roman" pitchFamily="18" charset="0"/>
                <a:cs typeface="Times New Roman" pitchFamily="18" charset="0"/>
              </a:rPr>
              <a:t>ZAŠTITA AUTORSKIH PRAVA U RAČUNARSKOJ GRAFICI</a:t>
            </a:r>
            <a:endParaRPr lang="bs-Latn-BA" sz="4000" b="1" dirty="0">
              <a:latin typeface="Times New Roman" pitchFamily="18" charset="0"/>
              <a:cs typeface="Times New Roman" pitchFamily="18" charset="0"/>
            </a:endParaRPr>
          </a:p>
        </p:txBody>
      </p:sp>
      <p:sp>
        <p:nvSpPr>
          <p:cNvPr id="3" name="Subtitle 2"/>
          <p:cNvSpPr>
            <a:spLocks noGrp="1"/>
          </p:cNvSpPr>
          <p:nvPr>
            <p:ph type="subTitle" idx="1"/>
          </p:nvPr>
        </p:nvSpPr>
        <p:spPr>
          <a:xfrm>
            <a:off x="2357422" y="3929066"/>
            <a:ext cx="6406508" cy="857256"/>
          </a:xfrm>
        </p:spPr>
        <p:txBody>
          <a:bodyPr/>
          <a:lstStyle/>
          <a:p>
            <a:r>
              <a:rPr lang="bs-Latn-BA" dirty="0" smtClean="0">
                <a:solidFill>
                  <a:schemeClr val="tx1"/>
                </a:solidFill>
                <a:latin typeface="Times New Roman" pitchFamily="18" charset="0"/>
                <a:cs typeface="Times New Roman" pitchFamily="18" charset="0"/>
              </a:rPr>
              <a:t>                               SANELA  KARIĆ</a:t>
            </a:r>
            <a:endParaRPr lang="bs-Latn-BA" dirty="0">
              <a:solidFill>
                <a:schemeClr val="tx1"/>
              </a:solidFill>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0100" y="0"/>
            <a:ext cx="7929618" cy="6858000"/>
          </a:xfrm>
        </p:spPr>
        <p:txBody>
          <a:bodyPr>
            <a:normAutofit/>
          </a:bodyPr>
          <a:lstStyle/>
          <a:p>
            <a:pPr algn="l"/>
            <a:r>
              <a:rPr lang="bs-Latn-BA" sz="2800" dirty="0" smtClean="0"/>
              <a:t>-Računarska </a:t>
            </a:r>
            <a:r>
              <a:rPr lang="bs-Latn-BA" sz="2800" dirty="0"/>
              <a:t>grafika </a:t>
            </a:r>
            <a:r>
              <a:rPr lang="bs-Latn-BA" sz="2800" dirty="0" smtClean="0"/>
              <a:t>(</a:t>
            </a:r>
            <a:r>
              <a:rPr lang="bs-Latn-BA" sz="2800" i="1" dirty="0" smtClean="0"/>
              <a:t>Computer </a:t>
            </a:r>
            <a:r>
              <a:rPr lang="bs-Latn-BA" sz="2800" i="1" dirty="0"/>
              <a:t>graphics, CG</a:t>
            </a:r>
            <a:r>
              <a:rPr lang="bs-Latn-BA" sz="2800" dirty="0"/>
              <a:t>) je polje vizuelnog </a:t>
            </a:r>
            <a:r>
              <a:rPr lang="bs-Latn-BA" sz="2800" dirty="0" smtClean="0"/>
              <a:t>računarstva gdje </a:t>
            </a:r>
            <a:r>
              <a:rPr lang="bs-Latn-BA" sz="2800" dirty="0"/>
              <a:t>se pomoću </a:t>
            </a:r>
            <a:r>
              <a:rPr lang="bs-Latn-BA" sz="2800" dirty="0" smtClean="0"/>
              <a:t>računara</a:t>
            </a:r>
            <a:r>
              <a:rPr lang="bs-Latn-BA" sz="2800" dirty="0"/>
              <a:t> stvara slika. Ta slika može biti iz stvarnog svijeta koja se pomoću računara štima i mijenja. Također, računarska grafika je mnogo zastupljena u filmskoj industriji za stvaranja raznih efekata, animacija i ostalih manipulacija nad pokretnim </a:t>
            </a:r>
            <a:r>
              <a:rPr lang="bs-Latn-BA" sz="2800" dirty="0" smtClean="0"/>
              <a:t>slikama (film).</a:t>
            </a:r>
            <a:br>
              <a:rPr lang="bs-Latn-BA" sz="2800" dirty="0" smtClean="0"/>
            </a:br>
            <a:r>
              <a:rPr lang="bs-Latn-BA" sz="2800" dirty="0"/>
              <a:t>-</a:t>
            </a:r>
            <a:r>
              <a:rPr lang="bs-Latn-BA" sz="2800" dirty="0" smtClean="0"/>
              <a:t>Računarska </a:t>
            </a:r>
            <a:r>
              <a:rPr lang="bs-Latn-BA" sz="2800" dirty="0"/>
              <a:t>grafika se može podijeliti u nekoliko polja: real time 3D izvođenje (render) slike (koristi se u računarskim igrama), računarska animacija, hvatanje (capture) i stvaranja videa, stvaranje specijalnih efekata, potpuno ili djelomično računarski stvorenih filmova, obrada slike i modeliranje (koristi se u medicinske svrhe, kao i u arhitekturi).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0100" y="0"/>
            <a:ext cx="7858180" cy="6858000"/>
          </a:xfrm>
        </p:spPr>
        <p:txBody>
          <a:bodyPr>
            <a:normAutofit/>
          </a:bodyPr>
          <a:lstStyle/>
          <a:p>
            <a:pPr algn="l" fontAlgn="base"/>
            <a:r>
              <a:rPr lang="bs-Latn-BA" sz="4000" b="1" dirty="0">
                <a:latin typeface="Times New Roman" pitchFamily="18" charset="0"/>
                <a:cs typeface="Times New Roman" pitchFamily="18" charset="0"/>
              </a:rPr>
              <a:t>ZAKON O AUTORSKOM I SRODNIM PRAVIMA </a:t>
            </a:r>
            <a:r>
              <a:rPr lang="bs-Latn-BA" sz="4000" b="1" dirty="0" smtClean="0">
                <a:latin typeface="Times New Roman" pitchFamily="18" charset="0"/>
                <a:cs typeface="Times New Roman" pitchFamily="18" charset="0"/>
              </a:rPr>
              <a:t>BIH</a:t>
            </a:r>
            <a:br>
              <a:rPr lang="bs-Latn-BA" sz="4000" b="1" dirty="0" smtClean="0">
                <a:latin typeface="Times New Roman" pitchFamily="18" charset="0"/>
                <a:cs typeface="Times New Roman" pitchFamily="18" charset="0"/>
              </a:rPr>
            </a:br>
            <a:r>
              <a:rPr lang="bs-Latn-BA" b="1" dirty="0" smtClean="0">
                <a:latin typeface="Times New Roman" pitchFamily="18" charset="0"/>
                <a:cs typeface="Times New Roman" pitchFamily="18" charset="0"/>
              </a:rPr>
              <a:t/>
            </a:r>
            <a:br>
              <a:rPr lang="bs-Latn-BA" b="1" dirty="0" smtClean="0">
                <a:latin typeface="Times New Roman" pitchFamily="18" charset="0"/>
                <a:cs typeface="Times New Roman" pitchFamily="18" charset="0"/>
              </a:rPr>
            </a:br>
            <a:r>
              <a:rPr lang="bs-Latn-BA" sz="2400" b="1" dirty="0" smtClean="0">
                <a:latin typeface="Times New Roman" pitchFamily="18" charset="0"/>
                <a:cs typeface="Times New Roman" pitchFamily="18" charset="0"/>
              </a:rPr>
              <a:t>Autorskim </a:t>
            </a:r>
            <a:r>
              <a:rPr lang="bs-Latn-BA" sz="2400" b="1" dirty="0">
                <a:latin typeface="Times New Roman" pitchFamily="18" charset="0"/>
                <a:cs typeface="Times New Roman" pitchFamily="18" charset="0"/>
              </a:rPr>
              <a:t>djelom </a:t>
            </a:r>
            <a:r>
              <a:rPr lang="bs-Latn-BA" sz="2400" b="1" dirty="0" smtClean="0">
                <a:latin typeface="Times New Roman" pitchFamily="18" charset="0"/>
                <a:cs typeface="Times New Roman" pitchFamily="18" charset="0"/>
              </a:rPr>
              <a:t>iz oblasti računarske grafike smatraju se:</a:t>
            </a:r>
            <a:br>
              <a:rPr lang="bs-Latn-BA" sz="2400" b="1" dirty="0" smtClean="0">
                <a:latin typeface="Times New Roman" pitchFamily="18" charset="0"/>
                <a:cs typeface="Times New Roman" pitchFamily="18" charset="0"/>
              </a:rPr>
            </a:br>
            <a:r>
              <a:rPr lang="bs-Latn-BA" sz="2400" dirty="0" smtClean="0">
                <a:latin typeface="Times New Roman" pitchFamily="18" charset="0"/>
                <a:cs typeface="Times New Roman" pitchFamily="18" charset="0"/>
              </a:rPr>
              <a:t/>
            </a:r>
            <a:br>
              <a:rPr lang="bs-Latn-BA" sz="2400" dirty="0" smtClean="0">
                <a:latin typeface="Times New Roman" pitchFamily="18" charset="0"/>
                <a:cs typeface="Times New Roman" pitchFamily="18" charset="0"/>
              </a:rPr>
            </a:br>
            <a:r>
              <a:rPr lang="bs-Latn-BA" sz="2000" dirty="0" smtClean="0">
                <a:latin typeface="Times New Roman" pitchFamily="18" charset="0"/>
                <a:cs typeface="Times New Roman" pitchFamily="18" charset="0"/>
              </a:rPr>
              <a:t>a</a:t>
            </a:r>
            <a:r>
              <a:rPr lang="bs-Latn-BA" sz="2000" dirty="0">
                <a:latin typeface="Times New Roman" pitchFamily="18" charset="0"/>
                <a:cs typeface="Times New Roman" pitchFamily="18" charset="0"/>
              </a:rPr>
              <a:t>) pisana djela </a:t>
            </a:r>
            <a:r>
              <a:rPr lang="bs-Latn-BA" sz="2000" dirty="0" smtClean="0">
                <a:latin typeface="Times New Roman" pitchFamily="18" charset="0"/>
                <a:cs typeface="Times New Roman" pitchFamily="18" charset="0"/>
              </a:rPr>
              <a:t>(kompjuterski </a:t>
            </a:r>
            <a:r>
              <a:rPr lang="bs-Latn-BA" sz="2000" dirty="0">
                <a:latin typeface="Times New Roman" pitchFamily="18" charset="0"/>
                <a:cs typeface="Times New Roman" pitchFamily="18" charset="0"/>
              </a:rPr>
              <a:t>programi), </a:t>
            </a:r>
            <a:br>
              <a:rPr lang="bs-Latn-BA" sz="2000" dirty="0">
                <a:latin typeface="Times New Roman" pitchFamily="18" charset="0"/>
                <a:cs typeface="Times New Roman" pitchFamily="18" charset="0"/>
              </a:rPr>
            </a:br>
            <a:r>
              <a:rPr lang="bs-Latn-BA" sz="2000" dirty="0" smtClean="0">
                <a:latin typeface="Times New Roman" pitchFamily="18" charset="0"/>
                <a:cs typeface="Times New Roman" pitchFamily="18" charset="0"/>
              </a:rPr>
              <a:t>b) </a:t>
            </a:r>
            <a:r>
              <a:rPr lang="bs-Latn-BA" sz="2000" dirty="0">
                <a:latin typeface="Times New Roman" pitchFamily="18" charset="0"/>
                <a:cs typeface="Times New Roman" pitchFamily="18" charset="0"/>
              </a:rPr>
              <a:t>audio-vizuelna djela (filmska djela i djela stvorena na način sličan filmskom stvaranju), </a:t>
            </a:r>
            <a:br>
              <a:rPr lang="bs-Latn-BA" sz="2000" dirty="0">
                <a:latin typeface="Times New Roman" pitchFamily="18" charset="0"/>
                <a:cs typeface="Times New Roman" pitchFamily="18" charset="0"/>
              </a:rPr>
            </a:br>
            <a:r>
              <a:rPr lang="bs-Latn-BA" sz="2000" dirty="0" smtClean="0">
                <a:latin typeface="Times New Roman" pitchFamily="18" charset="0"/>
                <a:cs typeface="Times New Roman" pitchFamily="18" charset="0"/>
              </a:rPr>
              <a:t>c) </a:t>
            </a:r>
            <a:r>
              <a:rPr lang="bs-Latn-BA" sz="2000" dirty="0">
                <a:latin typeface="Times New Roman" pitchFamily="18" charset="0"/>
                <a:cs typeface="Times New Roman" pitchFamily="18" charset="0"/>
              </a:rPr>
              <a:t>djela likovnih umjetnosti (crteži, slike, </a:t>
            </a:r>
            <a:r>
              <a:rPr lang="bs-Latn-BA" sz="2000" dirty="0" smtClean="0">
                <a:latin typeface="Times New Roman" pitchFamily="18" charset="0"/>
                <a:cs typeface="Times New Roman" pitchFamily="18" charset="0"/>
              </a:rPr>
              <a:t>grafike..), </a:t>
            </a:r>
            <a:r>
              <a:rPr lang="bs-Latn-BA" sz="2000" dirty="0">
                <a:latin typeface="Times New Roman" pitchFamily="18" charset="0"/>
                <a:cs typeface="Times New Roman" pitchFamily="18" charset="0"/>
              </a:rPr>
              <a:t/>
            </a:r>
            <a:br>
              <a:rPr lang="bs-Latn-BA" sz="2000" dirty="0">
                <a:latin typeface="Times New Roman" pitchFamily="18" charset="0"/>
                <a:cs typeface="Times New Roman" pitchFamily="18" charset="0"/>
              </a:rPr>
            </a:br>
            <a:r>
              <a:rPr lang="bs-Latn-BA" sz="2000" dirty="0" smtClean="0">
                <a:latin typeface="Times New Roman" pitchFamily="18" charset="0"/>
                <a:cs typeface="Times New Roman" pitchFamily="18" charset="0"/>
              </a:rPr>
              <a:t>d) </a:t>
            </a:r>
            <a:r>
              <a:rPr lang="bs-Latn-BA" sz="2000" dirty="0">
                <a:latin typeface="Times New Roman" pitchFamily="18" charset="0"/>
                <a:cs typeface="Times New Roman" pitchFamily="18" charset="0"/>
              </a:rPr>
              <a:t>djela svih grana primijenjenih umjetnosti, grafičkog i industrijskog oblikovanja, </a:t>
            </a:r>
            <a:br>
              <a:rPr lang="bs-Latn-BA" sz="2000" dirty="0">
                <a:latin typeface="Times New Roman" pitchFamily="18" charset="0"/>
                <a:cs typeface="Times New Roman" pitchFamily="18" charset="0"/>
              </a:rPr>
            </a:br>
            <a:r>
              <a:rPr lang="bs-Latn-BA" sz="2000" dirty="0" smtClean="0">
                <a:latin typeface="Times New Roman" pitchFamily="18" charset="0"/>
                <a:cs typeface="Times New Roman" pitchFamily="18" charset="0"/>
              </a:rPr>
              <a:t>e) </a:t>
            </a:r>
            <a:r>
              <a:rPr lang="bs-Latn-BA" sz="2000" dirty="0">
                <a:latin typeface="Times New Roman" pitchFamily="18" charset="0"/>
                <a:cs typeface="Times New Roman" pitchFamily="18" charset="0"/>
              </a:rPr>
              <a:t>fotografska djela i djela proizvedena postupkom sličnim fotografskom, </a:t>
            </a:r>
            <a:br>
              <a:rPr lang="bs-Latn-BA" sz="2000" dirty="0">
                <a:latin typeface="Times New Roman" pitchFamily="18" charset="0"/>
                <a:cs typeface="Times New Roman" pitchFamily="18" charset="0"/>
              </a:rPr>
            </a:br>
            <a:r>
              <a:rPr lang="bs-Latn-BA" sz="2000" dirty="0" smtClean="0">
                <a:latin typeface="Times New Roman" pitchFamily="18" charset="0"/>
                <a:cs typeface="Times New Roman" pitchFamily="18" charset="0"/>
              </a:rPr>
              <a:t>f) </a:t>
            </a:r>
            <a:r>
              <a:rPr lang="bs-Latn-BA" sz="2000" dirty="0">
                <a:latin typeface="Times New Roman" pitchFamily="18" charset="0"/>
                <a:cs typeface="Times New Roman" pitchFamily="18" charset="0"/>
              </a:rPr>
              <a:t>prezentacije naučne, obrazovne ili tehničke prirode </a:t>
            </a:r>
            <a:br>
              <a:rPr lang="bs-Latn-BA" sz="2000" dirty="0">
                <a:latin typeface="Times New Roman" pitchFamily="18" charset="0"/>
                <a:cs typeface="Times New Roman" pitchFamily="18" charset="0"/>
              </a:rPr>
            </a:br>
            <a:r>
              <a:rPr lang="bs-Latn-BA" sz="2000" dirty="0">
                <a:latin typeface="Times New Roman" pitchFamily="18" charset="0"/>
                <a:cs typeface="Times New Roman" pitchFamily="18" charset="0"/>
              </a:rPr>
              <a:t>(tehničke skice, planovi, grafikoni, obrasci, ekspertize, nalazi vještaka, prezentacije u plastičnom obliku i druga djela iste prirode).  </a:t>
            </a:r>
            <a:br>
              <a:rPr lang="bs-Latn-BA" sz="2000" dirty="0">
                <a:latin typeface="Times New Roman" pitchFamily="18" charset="0"/>
                <a:cs typeface="Times New Roman" pitchFamily="18" charset="0"/>
              </a:rPr>
            </a:br>
            <a:endParaRPr lang="bs-Latn-BA" sz="2000" dirty="0">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0100" y="0"/>
            <a:ext cx="7686700" cy="6643710"/>
          </a:xfrm>
        </p:spPr>
        <p:txBody>
          <a:bodyPr>
            <a:normAutofit/>
          </a:bodyPr>
          <a:lstStyle/>
          <a:p>
            <a:pPr algn="l"/>
            <a:r>
              <a:rPr lang="bs-Latn-BA" sz="3200" b="1" dirty="0">
                <a:latin typeface="Times New Roman" pitchFamily="18" charset="0"/>
                <a:cs typeface="Times New Roman" pitchFamily="18" charset="0"/>
              </a:rPr>
              <a:t>IZVOD IZ KRIVIČNOG ZAKONA BOSNE I HERCEGOVINE - KRIVIČNA DJELA IZ OBLASTI AUTORSKOG PRAVA </a:t>
            </a:r>
            <a:r>
              <a:rPr lang="bs-Latn-BA" sz="3200" b="1" dirty="0" smtClean="0">
                <a:latin typeface="Times New Roman" pitchFamily="18" charset="0"/>
                <a:cs typeface="Times New Roman" pitchFamily="18" charset="0"/>
              </a:rPr>
              <a:t/>
            </a:r>
            <a:br>
              <a:rPr lang="bs-Latn-BA" sz="3200" b="1" dirty="0" smtClean="0">
                <a:latin typeface="Times New Roman" pitchFamily="18" charset="0"/>
                <a:cs typeface="Times New Roman" pitchFamily="18" charset="0"/>
              </a:rPr>
            </a:br>
            <a:r>
              <a:rPr lang="bs-Latn-BA" sz="3200" b="1" dirty="0" smtClean="0">
                <a:latin typeface="Times New Roman" pitchFamily="18" charset="0"/>
                <a:cs typeface="Times New Roman" pitchFamily="18" charset="0"/>
              </a:rPr>
              <a:t/>
            </a:r>
            <a:br>
              <a:rPr lang="bs-Latn-BA" sz="3200" b="1" dirty="0" smtClean="0">
                <a:latin typeface="Times New Roman" pitchFamily="18" charset="0"/>
                <a:cs typeface="Times New Roman" pitchFamily="18" charset="0"/>
              </a:rPr>
            </a:br>
            <a:r>
              <a:rPr lang="bs-Latn-BA" sz="2400" dirty="0">
                <a:latin typeface="Times New Roman" pitchFamily="18" charset="0"/>
                <a:cs typeface="Times New Roman" pitchFamily="18" charset="0"/>
              </a:rPr>
              <a:t>Ko bez odobrenja autora ili drugog nositelja autorskog prava, odnosno osobe koja je ovlaštena dati odobrenje kada je odobrenje prema zakonu Bosne i Hercegovine potrebno, ili protivno njihovoj zabrani, fiksira na materijalnu podlogu, reproducira, umnoži, stavi u promet, iznajmi, uveze, prenese preko državne granice, prikaže, izvede, odašilje, prenese, učini dostupnim javnosti, prevede, prilagodi, obradi, preradi ili na drugi način upotrijebi autorsko djelo, kaznit će se novčanom kaznom ili kaznom zatvora do tri </a:t>
            </a:r>
            <a:r>
              <a:rPr lang="bs-Latn-BA" sz="2400" dirty="0" smtClean="0">
                <a:latin typeface="Times New Roman" pitchFamily="18" charset="0"/>
                <a:cs typeface="Times New Roman" pitchFamily="18" charset="0"/>
              </a:rPr>
              <a:t>godine</a:t>
            </a:r>
            <a:r>
              <a:rPr lang="bs-Latn-BA" sz="2400" dirty="0">
                <a:latin typeface="Times New Roman" pitchFamily="18" charset="0"/>
                <a:cs typeface="Times New Roman" pitchFamily="18" charset="0"/>
              </a:rPr>
              <a:t>.</a:t>
            </a:r>
            <a:endParaRPr lang="bs-Latn-BA" sz="2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0100" y="0"/>
            <a:ext cx="8143900" cy="6858000"/>
          </a:xfrm>
        </p:spPr>
        <p:txBody>
          <a:bodyPr>
            <a:noAutofit/>
          </a:bodyPr>
          <a:lstStyle/>
          <a:p>
            <a:pPr fontAlgn="base"/>
            <a:r>
              <a:rPr lang="bs-Latn-BA" sz="3600" b="1" dirty="0" smtClean="0">
                <a:latin typeface="Times New Roman" pitchFamily="18" charset="0"/>
                <a:cs typeface="Times New Roman" pitchFamily="18" charset="0"/>
              </a:rPr>
              <a:t>NAČINI ZAŠTITE GRAFIČKOG SADRŽAJA</a:t>
            </a:r>
            <a:r>
              <a:rPr lang="bs-Latn-BA" sz="3200" dirty="0" smtClean="0">
                <a:latin typeface="Times New Roman" pitchFamily="18" charset="0"/>
                <a:cs typeface="Times New Roman" pitchFamily="18" charset="0"/>
              </a:rPr>
              <a:t/>
            </a:r>
            <a:br>
              <a:rPr lang="bs-Latn-BA" sz="3200" dirty="0" smtClean="0">
                <a:latin typeface="Times New Roman" pitchFamily="18" charset="0"/>
                <a:cs typeface="Times New Roman" pitchFamily="18" charset="0"/>
              </a:rPr>
            </a:br>
            <a:r>
              <a:rPr lang="bs-Latn-BA" sz="3200" b="1" dirty="0" smtClean="0">
                <a:latin typeface="Times New Roman" pitchFamily="18" charset="0"/>
                <a:cs typeface="Times New Roman" pitchFamily="18" charset="0"/>
              </a:rPr>
              <a:t> </a:t>
            </a:r>
            <a:r>
              <a:rPr lang="bs-Latn-BA" sz="3200" dirty="0" smtClean="0">
                <a:latin typeface="Times New Roman" pitchFamily="18" charset="0"/>
                <a:cs typeface="Times New Roman" pitchFamily="18" charset="0"/>
              </a:rPr>
              <a:t/>
            </a:r>
            <a:br>
              <a:rPr lang="bs-Latn-BA" sz="3200" dirty="0" smtClean="0">
                <a:latin typeface="Times New Roman" pitchFamily="18" charset="0"/>
                <a:cs typeface="Times New Roman" pitchFamily="18" charset="0"/>
              </a:rPr>
            </a:br>
            <a:r>
              <a:rPr lang="bs-Latn-BA" sz="3200" dirty="0" smtClean="0">
                <a:latin typeface="Times New Roman" pitchFamily="18" charset="0"/>
                <a:cs typeface="Times New Roman" pitchFamily="18" charset="0"/>
              </a:rPr>
              <a:t>-</a:t>
            </a:r>
            <a:r>
              <a:rPr lang="bs-Latn-BA" sz="3200" dirty="0" smtClean="0">
                <a:solidFill>
                  <a:schemeClr val="tx1"/>
                </a:solidFill>
                <a:latin typeface="Times New Roman" pitchFamily="18" charset="0"/>
                <a:cs typeface="Times New Roman" pitchFamily="18" charset="0"/>
              </a:rPr>
              <a:t>Jedan od načina da se na internetu označi da je sadržaj strane zaštićen autorskim pravima je sljedeći zapis na dnu internet stranice:</a:t>
            </a:r>
            <a:br>
              <a:rPr lang="bs-Latn-BA" sz="3200" dirty="0" smtClean="0">
                <a:solidFill>
                  <a:schemeClr val="tx1"/>
                </a:solidFill>
                <a:latin typeface="Times New Roman" pitchFamily="18" charset="0"/>
                <a:cs typeface="Times New Roman" pitchFamily="18" charset="0"/>
              </a:rPr>
            </a:br>
            <a:r>
              <a:rPr lang="bs-Latn-BA" sz="3200" b="1" dirty="0" smtClean="0">
                <a:latin typeface="Times New Roman" pitchFamily="18" charset="0"/>
                <a:cs typeface="Times New Roman" pitchFamily="18" charset="0"/>
              </a:rPr>
              <a:t/>
            </a:r>
            <a:br>
              <a:rPr lang="bs-Latn-BA" sz="3200" b="1" dirty="0" smtClean="0">
                <a:latin typeface="Times New Roman" pitchFamily="18" charset="0"/>
                <a:cs typeface="Times New Roman" pitchFamily="18" charset="0"/>
              </a:rPr>
            </a:br>
            <a:r>
              <a:rPr lang="bs-Latn-BA" sz="3200" b="1" dirty="0" smtClean="0">
                <a:solidFill>
                  <a:schemeClr val="accent6">
                    <a:lumMod val="75000"/>
                  </a:schemeClr>
                </a:solidFill>
                <a:latin typeface="Times New Roman" pitchFamily="18" charset="0"/>
                <a:cs typeface="Times New Roman" pitchFamily="18" charset="0"/>
              </a:rPr>
              <a:t>Copyright © Naziv firme, ustanove ili organizacije.</a:t>
            </a:r>
            <a:r>
              <a:rPr lang="bs-Latn-BA" sz="3200" dirty="0" smtClean="0">
                <a:solidFill>
                  <a:schemeClr val="accent6">
                    <a:lumMod val="75000"/>
                  </a:schemeClr>
                </a:solidFill>
                <a:latin typeface="Times New Roman" pitchFamily="18" charset="0"/>
                <a:cs typeface="Times New Roman" pitchFamily="18" charset="0"/>
              </a:rPr>
              <a:t/>
            </a:r>
            <a:br>
              <a:rPr lang="bs-Latn-BA" sz="3200" dirty="0" smtClean="0">
                <a:solidFill>
                  <a:schemeClr val="accent6">
                    <a:lumMod val="75000"/>
                  </a:schemeClr>
                </a:solidFill>
                <a:latin typeface="Times New Roman" pitchFamily="18" charset="0"/>
                <a:cs typeface="Times New Roman" pitchFamily="18" charset="0"/>
              </a:rPr>
            </a:br>
            <a:r>
              <a:rPr lang="bs-Latn-BA" sz="3200" b="1" dirty="0" smtClean="0">
                <a:solidFill>
                  <a:schemeClr val="accent6">
                    <a:lumMod val="75000"/>
                  </a:schemeClr>
                </a:solidFill>
                <a:latin typeface="Times New Roman" pitchFamily="18" charset="0"/>
                <a:cs typeface="Times New Roman" pitchFamily="18" charset="0"/>
              </a:rPr>
              <a:t>All right reserved.</a:t>
            </a:r>
            <a:endParaRPr lang="bs-Latn-BA" sz="3200" dirty="0">
              <a:solidFill>
                <a:schemeClr val="accent6">
                  <a:lumMod val="75000"/>
                </a:schemeClr>
              </a:solidFill>
              <a:latin typeface="Times New Roman" pitchFamily="18" charset="0"/>
              <a:cs typeface="Times New Roman" pitchFamily="18" charset="0"/>
            </a:endParaRPr>
          </a:p>
        </p:txBody>
      </p:sp>
      <p:pic>
        <p:nvPicPr>
          <p:cNvPr id="3" name="Picture 2" descr="download (2).jpg"/>
          <p:cNvPicPr/>
          <p:nvPr/>
        </p:nvPicPr>
        <p:blipFill>
          <a:blip r:embed="rId2"/>
          <a:stretch>
            <a:fillRect/>
          </a:stretch>
        </p:blipFill>
        <p:spPr>
          <a:xfrm>
            <a:off x="6696075" y="4991100"/>
            <a:ext cx="2447925" cy="18669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1538" y="0"/>
            <a:ext cx="6994044" cy="5869324"/>
          </a:xfrm>
        </p:spPr>
        <p:txBody>
          <a:bodyPr>
            <a:noAutofit/>
          </a:bodyPr>
          <a:lstStyle/>
          <a:p>
            <a:pPr fontAlgn="base"/>
            <a:r>
              <a:rPr lang="bs-Latn-BA" sz="2400" dirty="0" smtClean="0">
                <a:latin typeface="Times New Roman" pitchFamily="18" charset="0"/>
                <a:cs typeface="Times New Roman" pitchFamily="18" charset="0"/>
              </a:rPr>
              <a:t>-Neprofitna organizacija </a:t>
            </a:r>
            <a:r>
              <a:rPr lang="bs-Latn-BA" sz="2400" b="1" i="1" dirty="0" smtClean="0">
                <a:latin typeface="Times New Roman" pitchFamily="18" charset="0"/>
                <a:cs typeface="Times New Roman" pitchFamily="18" charset="0"/>
              </a:rPr>
              <a:t>Creative Commons</a:t>
            </a:r>
            <a:r>
              <a:rPr lang="bs-Latn-BA" sz="2400" dirty="0" smtClean="0">
                <a:latin typeface="Times New Roman" pitchFamily="18" charset="0"/>
                <a:cs typeface="Times New Roman" pitchFamily="18" charset="0"/>
              </a:rPr>
              <a:t> ustanovila je </a:t>
            </a:r>
            <a:r>
              <a:rPr lang="bs-Latn-BA" sz="2400" b="1" i="1" dirty="0" smtClean="0">
                <a:latin typeface="Times New Roman" pitchFamily="18" charset="0"/>
                <a:cs typeface="Times New Roman" pitchFamily="18" charset="0"/>
              </a:rPr>
              <a:t>CC</a:t>
            </a:r>
            <a:r>
              <a:rPr lang="bs-Latn-BA" sz="2400" i="1" dirty="0" smtClean="0">
                <a:latin typeface="Times New Roman" pitchFamily="18" charset="0"/>
                <a:cs typeface="Times New Roman" pitchFamily="18" charset="0"/>
              </a:rPr>
              <a:t>  </a:t>
            </a:r>
            <a:r>
              <a:rPr lang="bs-Latn-BA" sz="2400" dirty="0" smtClean="0">
                <a:latin typeface="Times New Roman" pitchFamily="18" charset="0"/>
                <a:cs typeface="Times New Roman" pitchFamily="18" charset="0"/>
              </a:rPr>
              <a:t>javne kreativne licence, sa ciljem da omogući lakšu razmjenu znanja u oblastima obrazovanja, naučnih istraživanja i za druge pretežno nekomercijalne potrebe. </a:t>
            </a:r>
            <a:br>
              <a:rPr lang="bs-Latn-BA" sz="2400" dirty="0" smtClean="0">
                <a:latin typeface="Times New Roman" pitchFamily="18" charset="0"/>
                <a:cs typeface="Times New Roman" pitchFamily="18" charset="0"/>
              </a:rPr>
            </a:br>
            <a:r>
              <a:rPr lang="bs-Latn-BA" sz="2400" dirty="0" smtClean="0">
                <a:latin typeface="Times New Roman" pitchFamily="18" charset="0"/>
                <a:cs typeface="Times New Roman" pitchFamily="18" charset="0"/>
              </a:rPr>
              <a:t>-</a:t>
            </a:r>
            <a:r>
              <a:rPr lang="bs-Latn-BA" sz="2400" i="1" dirty="0" smtClean="0">
                <a:latin typeface="Times New Roman" pitchFamily="18" charset="0"/>
                <a:cs typeface="Times New Roman" pitchFamily="18" charset="0"/>
              </a:rPr>
              <a:t>CC </a:t>
            </a:r>
            <a:r>
              <a:rPr lang="bs-Latn-BA" sz="2400" dirty="0" smtClean="0">
                <a:latin typeface="Times New Roman" pitchFamily="18" charset="0"/>
                <a:cs typeface="Times New Roman" pitchFamily="18" charset="0"/>
              </a:rPr>
              <a:t>licence omogućuju autorima originalnih djela da određena prava po osnovu autorstva zadrže, a neka druga ustupe drugima na korištenje.</a:t>
            </a:r>
            <a:br>
              <a:rPr lang="bs-Latn-BA" sz="2400" dirty="0" smtClean="0">
                <a:latin typeface="Times New Roman" pitchFamily="18" charset="0"/>
                <a:cs typeface="Times New Roman" pitchFamily="18" charset="0"/>
              </a:rPr>
            </a:br>
            <a:r>
              <a:rPr lang="bs-Latn-BA" sz="2400" dirty="0" smtClean="0">
                <a:latin typeface="Times New Roman" pitchFamily="18" charset="0"/>
                <a:cs typeface="Times New Roman" pitchFamily="18" charset="0"/>
              </a:rPr>
              <a:t>-Više o ovim licencama možete pronaći na adresi: </a:t>
            </a:r>
            <a:r>
              <a:rPr lang="bs-Latn-BA" sz="2400" dirty="0" smtClean="0">
                <a:latin typeface="Times New Roman" pitchFamily="18" charset="0"/>
                <a:cs typeface="Times New Roman" pitchFamily="18" charset="0"/>
                <a:hlinkClick r:id="rId3"/>
              </a:rPr>
              <a:t>http://creativecommons.org</a:t>
            </a:r>
            <a:r>
              <a:rPr lang="bs-Latn-BA" sz="2400" dirty="0" smtClean="0">
                <a:latin typeface="Times New Roman" pitchFamily="18" charset="0"/>
                <a:cs typeface="Times New Roman" pitchFamily="18" charset="0"/>
              </a:rPr>
              <a:t/>
            </a:r>
            <a:br>
              <a:rPr lang="bs-Latn-BA" sz="2400" dirty="0" smtClean="0">
                <a:latin typeface="Times New Roman" pitchFamily="18" charset="0"/>
                <a:cs typeface="Times New Roman" pitchFamily="18" charset="0"/>
              </a:rPr>
            </a:br>
            <a:endParaRPr lang="bs-Latn-BA" sz="2400" dirty="0">
              <a:latin typeface="Times New Roman" pitchFamily="18" charset="0"/>
              <a:cs typeface="Times New Roman" pitchFamily="18" charset="0"/>
            </a:endParaRPr>
          </a:p>
        </p:txBody>
      </p:sp>
      <p:pic>
        <p:nvPicPr>
          <p:cNvPr id="3" name="Picture 2" descr="download (6).jpg"/>
          <p:cNvPicPr/>
          <p:nvPr/>
        </p:nvPicPr>
        <p:blipFill>
          <a:blip r:embed="rId4"/>
          <a:stretch>
            <a:fillRect/>
          </a:stretch>
        </p:blipFill>
        <p:spPr>
          <a:xfrm>
            <a:off x="6858016" y="5072074"/>
            <a:ext cx="1714512" cy="164305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0100" y="0"/>
            <a:ext cx="7933588" cy="785794"/>
          </a:xfrm>
        </p:spPr>
        <p:txBody>
          <a:bodyPr>
            <a:noAutofit/>
          </a:bodyPr>
          <a:lstStyle/>
          <a:p>
            <a:pPr fontAlgn="base"/>
            <a:r>
              <a:rPr lang="bs-Latn-BA" sz="1600" dirty="0" smtClean="0">
                <a:latin typeface="Times New Roman" pitchFamily="18" charset="0"/>
                <a:cs typeface="Times New Roman" pitchFamily="18" charset="0"/>
              </a:rPr>
              <a:t>Pored simbola prikazanih u sljedećoj tabeli , koriste se i njihove kombinacije.</a:t>
            </a:r>
            <a:br>
              <a:rPr lang="bs-Latn-BA" sz="1600" dirty="0" smtClean="0">
                <a:latin typeface="Times New Roman" pitchFamily="18" charset="0"/>
                <a:cs typeface="Times New Roman" pitchFamily="18" charset="0"/>
              </a:rPr>
            </a:br>
            <a:r>
              <a:rPr lang="bs-Latn-BA" sz="1600" dirty="0" smtClean="0">
                <a:latin typeface="Times New Roman" pitchFamily="18" charset="0"/>
                <a:cs typeface="Times New Roman" pitchFamily="18" charset="0"/>
              </a:rPr>
              <a:t>Ta</a:t>
            </a:r>
            <a:r>
              <a:rPr lang="bs-Latn-BA" sz="1600" dirty="0" smtClean="0"/>
              <a:t>bela:Osnovni CC simboli i njihova značenja</a:t>
            </a:r>
            <a:endParaRPr lang="bs-Latn-BA" sz="1600" dirty="0"/>
          </a:p>
        </p:txBody>
      </p:sp>
      <p:graphicFrame>
        <p:nvGraphicFramePr>
          <p:cNvPr id="3" name="Table 2"/>
          <p:cNvGraphicFramePr>
            <a:graphicFrameLocks noGrp="1"/>
          </p:cNvGraphicFramePr>
          <p:nvPr/>
        </p:nvGraphicFramePr>
        <p:xfrm>
          <a:off x="1000100" y="1000108"/>
          <a:ext cx="7929618" cy="5643602"/>
        </p:xfrm>
        <a:graphic>
          <a:graphicData uri="http://schemas.openxmlformats.org/drawingml/2006/table">
            <a:tbl>
              <a:tblPr firstRow="1" bandRow="1">
                <a:tableStyleId>{F5AB1C69-6EDB-4FF4-983F-18BD219EF322}</a:tableStyleId>
              </a:tblPr>
              <a:tblGrid>
                <a:gridCol w="1500198"/>
                <a:gridCol w="6429420"/>
              </a:tblGrid>
              <a:tr h="642942">
                <a:tc>
                  <a:txBody>
                    <a:bodyPr/>
                    <a:lstStyle/>
                    <a:p>
                      <a:r>
                        <a:rPr lang="bs-Latn-BA" sz="1800" dirty="0" smtClean="0"/>
                        <a:t>Osnovni CC </a:t>
                      </a:r>
                      <a:endParaRPr lang="bs-Latn-BA" dirty="0"/>
                    </a:p>
                  </a:txBody>
                  <a:tcPr/>
                </a:tc>
                <a:tc>
                  <a:txBody>
                    <a:bodyPr/>
                    <a:lstStyle/>
                    <a:p>
                      <a:r>
                        <a:rPr lang="bs-Latn-BA" dirty="0" smtClean="0"/>
                        <a:t>Značenje</a:t>
                      </a:r>
                      <a:endParaRPr lang="bs-Latn-BA" dirty="0"/>
                    </a:p>
                  </a:txBody>
                  <a:tcPr/>
                </a:tc>
              </a:tr>
              <a:tr h="986482">
                <a:tc>
                  <a:txBody>
                    <a:bodyPr/>
                    <a:lstStyle/>
                    <a:p>
                      <a:endParaRPr lang="bs-Latn-BA" dirty="0"/>
                    </a:p>
                  </a:txBody>
                  <a:tcPr/>
                </a:tc>
                <a:tc>
                  <a:txBody>
                    <a:bodyPr/>
                    <a:lstStyle/>
                    <a:p>
                      <a:r>
                        <a:rPr kumimoji="0" lang="bs-Latn-BA" sz="1800" kern="1200" dirty="0" smtClean="0"/>
                        <a:t>Osnovna CC oznaka-označava da se regulisanje autorskih i drugih prava koriste CC kreativne javne licence.</a:t>
                      </a:r>
                      <a:endParaRPr lang="bs-Latn-BA" dirty="0"/>
                    </a:p>
                  </a:txBody>
                  <a:tcPr/>
                </a:tc>
              </a:tr>
              <a:tr h="928694">
                <a:tc>
                  <a:txBody>
                    <a:bodyPr/>
                    <a:lstStyle/>
                    <a:p>
                      <a:endParaRPr lang="bs-Latn-BA" dirty="0"/>
                    </a:p>
                  </a:txBody>
                  <a:tcPr/>
                </a:tc>
                <a:tc>
                  <a:txBody>
                    <a:bodyPr/>
                    <a:lstStyle/>
                    <a:p>
                      <a:r>
                        <a:rPr kumimoji="0" lang="bs-Latn-BA" sz="1800" kern="1200" dirty="0" smtClean="0"/>
                        <a:t>Razmjena pod istim uslovima-dozvoljava vam da distribuirate izmjenjena autorska djela,ali isključivo  sa istim autorskim pravima,koja važe za originalno autorsko djelo,koje ste prethodno preuzeli i mijenjali.</a:t>
                      </a:r>
                      <a:endParaRPr lang="bs-Latn-BA" dirty="0"/>
                    </a:p>
                  </a:txBody>
                  <a:tcPr/>
                </a:tc>
              </a:tr>
              <a:tr h="843606">
                <a:tc>
                  <a:txBody>
                    <a:bodyPr/>
                    <a:lstStyle/>
                    <a:p>
                      <a:endParaRPr lang="bs-Latn-BA" dirty="0"/>
                    </a:p>
                  </a:txBody>
                  <a:tcPr/>
                </a:tc>
                <a:tc>
                  <a:txBody>
                    <a:bodyPr/>
                    <a:lstStyle/>
                    <a:p>
                      <a:r>
                        <a:rPr kumimoji="0" lang="bs-Latn-BA" sz="1800" kern="1200" dirty="0" smtClean="0"/>
                        <a:t>Dodjela prava-dozvoljava vam da kopirate, distribuirate, prikazujete i izvodite zaštićeno djelo,kao i djela proistekla iz ovog,ali uz navođenje autora.</a:t>
                      </a:r>
                      <a:endParaRPr lang="bs-Latn-BA" dirty="0"/>
                    </a:p>
                  </a:txBody>
                  <a:tcPr/>
                </a:tc>
              </a:tr>
              <a:tr h="870906">
                <a:tc>
                  <a:txBody>
                    <a:bodyPr/>
                    <a:lstStyle/>
                    <a:p>
                      <a:endParaRPr lang="bs-Latn-BA" dirty="0"/>
                    </a:p>
                  </a:txBody>
                  <a:tcPr/>
                </a:tc>
                <a:tc>
                  <a:txBody>
                    <a:bodyPr/>
                    <a:lstStyle/>
                    <a:p>
                      <a:r>
                        <a:rPr kumimoji="0" lang="bs-Latn-BA" sz="1800" kern="1200" dirty="0" smtClean="0"/>
                        <a:t>Nekomercijalno korištenje- dozvoljava vam da kopirate, distribuirate, prikazujete i izvodite zaštićeno djelo,kao i djela proistekla iz ovog,ali samo u nekomercijalne svrhe.</a:t>
                      </a:r>
                      <a:endParaRPr lang="bs-Latn-BA" dirty="0"/>
                    </a:p>
                  </a:txBody>
                  <a:tcPr/>
                </a:tc>
              </a:tr>
              <a:tr h="996658">
                <a:tc>
                  <a:txBody>
                    <a:bodyPr/>
                    <a:lstStyle/>
                    <a:p>
                      <a:endParaRPr lang="bs-Latn-BA" dirty="0"/>
                    </a:p>
                  </a:txBody>
                  <a:tcPr/>
                </a:tc>
                <a:tc>
                  <a:txBody>
                    <a:bodyPr/>
                    <a:lstStyle/>
                    <a:p>
                      <a:r>
                        <a:rPr kumimoji="0" lang="bs-Latn-BA" sz="1800" kern="1200" dirty="0" smtClean="0"/>
                        <a:t>Dozvoljeno korištenje- dozvoljava vam da kopirate, distribuirate, prikazujete i izvodite zaštićeno djelo,ali samo u neizmjenjenom obliku,bez vaših dorada.</a:t>
                      </a:r>
                      <a:endParaRPr lang="bs-Latn-BA" dirty="0"/>
                    </a:p>
                  </a:txBody>
                  <a:tcPr/>
                </a:tc>
              </a:tr>
            </a:tbl>
          </a:graphicData>
        </a:graphic>
      </p:graphicFrame>
      <p:pic>
        <p:nvPicPr>
          <p:cNvPr id="4" name="Picture 3" descr="download (6).jpg"/>
          <p:cNvPicPr/>
          <p:nvPr/>
        </p:nvPicPr>
        <p:blipFill>
          <a:blip r:embed="rId2"/>
          <a:stretch>
            <a:fillRect/>
          </a:stretch>
        </p:blipFill>
        <p:spPr>
          <a:xfrm>
            <a:off x="1428728" y="1643050"/>
            <a:ext cx="628650" cy="628650"/>
          </a:xfrm>
          <a:prstGeom prst="rect">
            <a:avLst/>
          </a:prstGeom>
        </p:spPr>
      </p:pic>
      <p:pic>
        <p:nvPicPr>
          <p:cNvPr id="5" name="Picture 4" descr="images (2).jpg"/>
          <p:cNvPicPr/>
          <p:nvPr/>
        </p:nvPicPr>
        <p:blipFill>
          <a:blip r:embed="rId3"/>
          <a:stretch>
            <a:fillRect/>
          </a:stretch>
        </p:blipFill>
        <p:spPr>
          <a:xfrm>
            <a:off x="1357290" y="2714620"/>
            <a:ext cx="657900" cy="666750"/>
          </a:xfrm>
          <a:prstGeom prst="rect">
            <a:avLst/>
          </a:prstGeom>
        </p:spPr>
      </p:pic>
      <p:pic>
        <p:nvPicPr>
          <p:cNvPr id="6" name="Picture 5" descr="images (3).jpg"/>
          <p:cNvPicPr/>
          <p:nvPr/>
        </p:nvPicPr>
        <p:blipFill>
          <a:blip r:embed="rId4"/>
          <a:stretch>
            <a:fillRect/>
          </a:stretch>
        </p:blipFill>
        <p:spPr>
          <a:xfrm>
            <a:off x="1357290" y="3857628"/>
            <a:ext cx="590550" cy="590550"/>
          </a:xfrm>
          <a:prstGeom prst="rect">
            <a:avLst/>
          </a:prstGeom>
        </p:spPr>
      </p:pic>
      <p:pic>
        <p:nvPicPr>
          <p:cNvPr id="7" name="Picture 6" descr="images (1).jpg"/>
          <p:cNvPicPr/>
          <p:nvPr/>
        </p:nvPicPr>
        <p:blipFill>
          <a:blip r:embed="rId5"/>
          <a:stretch>
            <a:fillRect/>
          </a:stretch>
        </p:blipFill>
        <p:spPr>
          <a:xfrm>
            <a:off x="1357290" y="4786322"/>
            <a:ext cx="657225" cy="571500"/>
          </a:xfrm>
          <a:prstGeom prst="rect">
            <a:avLst/>
          </a:prstGeom>
        </p:spPr>
      </p:pic>
      <p:pic>
        <p:nvPicPr>
          <p:cNvPr id="8" name="Picture 7" descr="images (4).jpg"/>
          <p:cNvPicPr/>
          <p:nvPr/>
        </p:nvPicPr>
        <p:blipFill>
          <a:blip r:embed="rId6"/>
          <a:stretch>
            <a:fillRect/>
          </a:stretch>
        </p:blipFill>
        <p:spPr>
          <a:xfrm>
            <a:off x="1357290" y="5786454"/>
            <a:ext cx="581025" cy="4953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1538" y="0"/>
            <a:ext cx="7862150" cy="2500306"/>
          </a:xfrm>
        </p:spPr>
        <p:txBody>
          <a:bodyPr>
            <a:normAutofit fontScale="90000"/>
          </a:bodyPr>
          <a:lstStyle/>
          <a:p>
            <a:r>
              <a:rPr lang="bs-Latn-BA" sz="2400" dirty="0" smtClean="0">
                <a:latin typeface="Times New Roman" pitchFamily="18" charset="0"/>
                <a:cs typeface="Times New Roman" pitchFamily="18" charset="0"/>
              </a:rPr>
              <a:t>-Još jedan način zaštite grafičkog sadržaja jeste vodeni žig (watermark). Kako biste barem donekle otežali uklanjanje zaštite,pokušajte postaviti vodeni žig(vidljivi vodeni žig) na onaj dio slike koji se ne može izrezati bez da se time utiče na ostale njezine dijelove i pritom nastojite pronaći zadovoljavajuću prozirnost kako žig ne bi narušio ljepotu i smisao slike,npr.kao na slici ispod:</a:t>
            </a:r>
            <a:endParaRPr lang="bs-Latn-BA" sz="2400" dirty="0">
              <a:latin typeface="Times New Roman" pitchFamily="18" charset="0"/>
              <a:cs typeface="Times New Roman" pitchFamily="18" charset="0"/>
            </a:endParaRPr>
          </a:p>
        </p:txBody>
      </p:sp>
      <p:pic>
        <p:nvPicPr>
          <p:cNvPr id="3" name="Picture 2" descr="how-to-watermark-600x340.jpg"/>
          <p:cNvPicPr/>
          <p:nvPr/>
        </p:nvPicPr>
        <p:blipFill>
          <a:blip r:embed="rId2"/>
          <a:stretch>
            <a:fillRect/>
          </a:stretch>
        </p:blipFill>
        <p:spPr>
          <a:xfrm>
            <a:off x="1071538" y="2500306"/>
            <a:ext cx="7500990" cy="4357694"/>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bs-Latn-BA" sz="2800" dirty="0" smtClean="0">
                <a:latin typeface="Times New Roman" pitchFamily="18" charset="0"/>
                <a:cs typeface="Times New Roman" pitchFamily="18" charset="0"/>
              </a:rPr>
              <a:t>Primjer </a:t>
            </a:r>
            <a:r>
              <a:rPr lang="bs-Latn-BA" sz="2800" b="1" dirty="0" smtClean="0">
                <a:latin typeface="Times New Roman" pitchFamily="18" charset="0"/>
                <a:cs typeface="Times New Roman" pitchFamily="18" charset="0"/>
              </a:rPr>
              <a:t>nevidljivog</a:t>
            </a:r>
            <a:r>
              <a:rPr lang="bs-Latn-BA" sz="2800" dirty="0" smtClean="0">
                <a:latin typeface="Times New Roman" pitchFamily="18" charset="0"/>
                <a:cs typeface="Times New Roman" pitchFamily="18" charset="0"/>
              </a:rPr>
              <a:t> vodenog žiga</a:t>
            </a:r>
            <a:endParaRPr lang="bs-Latn-BA" sz="2800" dirty="0">
              <a:latin typeface="Times New Roman" pitchFamily="18" charset="0"/>
              <a:cs typeface="Times New Roman" pitchFamily="18" charset="0"/>
            </a:endParaRPr>
          </a:p>
        </p:txBody>
      </p:sp>
      <p:pic>
        <p:nvPicPr>
          <p:cNvPr id="3" name="Picture 2"/>
          <p:cNvPicPr/>
          <p:nvPr/>
        </p:nvPicPr>
        <p:blipFill>
          <a:blip r:embed="rId2"/>
          <a:srcRect/>
          <a:stretch>
            <a:fillRect/>
          </a:stretch>
        </p:blipFill>
        <p:spPr bwMode="auto">
          <a:xfrm>
            <a:off x="1357290" y="1571612"/>
            <a:ext cx="6072230" cy="3286148"/>
          </a:xfrm>
          <a:prstGeom prst="rect">
            <a:avLst/>
          </a:prstGeom>
          <a:noFill/>
          <a:ln w="9525">
            <a:noFill/>
            <a:miter lim="800000"/>
            <a:headEnd/>
            <a:tailEnd/>
          </a:ln>
        </p:spPr>
      </p:pic>
      <p:sp>
        <p:nvSpPr>
          <p:cNvPr id="1025" name="Rectangle 1"/>
          <p:cNvSpPr>
            <a:spLocks noChangeArrowheads="1"/>
          </p:cNvSpPr>
          <p:nvPr/>
        </p:nvSpPr>
        <p:spPr bwMode="auto">
          <a:xfrm>
            <a:off x="1000100" y="5286388"/>
            <a:ext cx="8143900" cy="83099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sr-Latn-CS" sz="24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Slika</a:t>
            </a:r>
            <a:r>
              <a:rPr kumimoji="0" lang="sr-Latn-CS" sz="2400" b="0" i="0" u="none" strike="noStrike" cap="none" normalizeH="0" dirty="0" smtClean="0">
                <a:ln>
                  <a:noFill/>
                </a:ln>
                <a:solidFill>
                  <a:srgbClr val="000000"/>
                </a:solidFill>
                <a:effectLst/>
                <a:latin typeface="Times New Roman" pitchFamily="18" charset="0"/>
                <a:ea typeface="Calibri" pitchFamily="34" charset="0"/>
                <a:cs typeface="Times New Roman" pitchFamily="18" charset="0"/>
              </a:rPr>
              <a:t> </a:t>
            </a:r>
            <a:r>
              <a:rPr kumimoji="0" lang="sr-Latn-CS" sz="24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lijevo prikazuje drvo. Slika desno dobiva se brisanjem svih bitova, osim 2 najmanje značajna bita, iz slike lijevo.</a:t>
            </a:r>
            <a:endParaRPr kumimoji="0" lang="sr-Latn-CS" sz="24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0100" y="0"/>
            <a:ext cx="8143900" cy="5929330"/>
          </a:xfrm>
        </p:spPr>
        <p:txBody>
          <a:bodyPr>
            <a:normAutofit fontScale="90000"/>
          </a:bodyPr>
          <a:lstStyle/>
          <a:p>
            <a:r>
              <a:rPr lang="bs-Latn-BA" sz="2700" b="1" dirty="0" smtClean="0">
                <a:latin typeface="Times New Roman" pitchFamily="18" charset="0"/>
                <a:cs typeface="Times New Roman" pitchFamily="18" charset="0"/>
              </a:rPr>
              <a:t>Sine Qua Non</a:t>
            </a:r>
            <a:r>
              <a:rPr lang="bs-Latn-BA" sz="2700" dirty="0" smtClean="0">
                <a:latin typeface="Times New Roman" pitchFamily="18" charset="0"/>
                <a:cs typeface="Times New Roman" pitchFamily="18" charset="0"/>
              </a:rPr>
              <a:t/>
            </a:r>
            <a:br>
              <a:rPr lang="bs-Latn-BA" sz="2700" dirty="0" smtClean="0">
                <a:latin typeface="Times New Roman" pitchFamily="18" charset="0"/>
                <a:cs typeface="Times New Roman" pitchFamily="18" charset="0"/>
              </a:rPr>
            </a:br>
            <a:r>
              <a:rPr lang="bs-Latn-BA" sz="2700" dirty="0" smtClean="0">
                <a:latin typeface="Times New Roman" pitchFamily="18" charset="0"/>
                <a:cs typeface="Times New Roman" pitchFamily="18" charset="0"/>
              </a:rPr>
              <a:t> </a:t>
            </a:r>
            <a:br>
              <a:rPr lang="bs-Latn-BA" sz="2700" dirty="0" smtClean="0">
                <a:latin typeface="Times New Roman" pitchFamily="18" charset="0"/>
                <a:cs typeface="Times New Roman" pitchFamily="18" charset="0"/>
              </a:rPr>
            </a:br>
            <a:r>
              <a:rPr lang="bs-Latn-BA" sz="2700" dirty="0" smtClean="0">
                <a:latin typeface="Times New Roman" pitchFamily="18" charset="0"/>
                <a:cs typeface="Times New Roman" pitchFamily="18" charset="0"/>
              </a:rPr>
              <a:t>-Na kraju ću spomenuti društvo za pružanje intelektualnih usluga,za zastupanje i zaštitu autorskih prava za područje BIH (Sine Qua Non).</a:t>
            </a:r>
            <a:r>
              <a:rPr lang="bs-Latn-BA" sz="2700" u="sng" dirty="0" smtClean="0">
                <a:latin typeface="Times New Roman" pitchFamily="18" charset="0"/>
                <a:cs typeface="Times New Roman" pitchFamily="18" charset="0"/>
                <a:hlinkClick r:id="rId2"/>
              </a:rPr>
              <a:t>http://www.sqn.ba</a:t>
            </a:r>
            <a:r>
              <a:rPr lang="bs-Latn-BA" sz="2700" dirty="0" smtClean="0">
                <a:latin typeface="Times New Roman" pitchFamily="18" charset="0"/>
                <a:cs typeface="Times New Roman" pitchFamily="18" charset="0"/>
              </a:rPr>
              <a:t> .</a:t>
            </a:r>
            <a:br>
              <a:rPr lang="bs-Latn-BA" sz="2700" dirty="0" smtClean="0">
                <a:latin typeface="Times New Roman" pitchFamily="18" charset="0"/>
                <a:cs typeface="Times New Roman" pitchFamily="18" charset="0"/>
              </a:rPr>
            </a:br>
            <a:r>
              <a:rPr lang="bs-Latn-BA" sz="2700" dirty="0" smtClean="0">
                <a:latin typeface="Times New Roman" pitchFamily="18" charset="0"/>
                <a:cs typeface="Times New Roman" pitchFamily="18" charset="0"/>
              </a:rPr>
              <a:t>-</a:t>
            </a:r>
            <a:r>
              <a:rPr lang="bs-Latn-BA" dirty="0" smtClean="0"/>
              <a:t> </a:t>
            </a:r>
            <a:r>
              <a:rPr lang="bs-Latn-BA" sz="2700" dirty="0" smtClean="0">
                <a:latin typeface="Times New Roman" pitchFamily="18" charset="0"/>
                <a:cs typeface="Times New Roman" pitchFamily="18" charset="0"/>
              </a:rPr>
              <a:t>"Sine Qua Non" d.o.o. Agencija za zastupanje i zaštitu autorskih prava je još 2001.godine uvela Bosnu i Hercegovinu u globalnu, nadnacionalnu organizaciju autora CISAC , koju sada čini mreža 217 organizacija autora iz 114 zemalja. Preko CISAC-a više od 2,5 miliona autora muzičkih, dramskih, literarnih, audiovizuelnih, grafičkih i vizuelnih djela ostvaruje svoja prava širom svijeta,kao i u BiH.</a:t>
            </a:r>
            <a:r>
              <a:rPr lang="bs-Latn-BA" dirty="0" smtClean="0"/>
              <a:t/>
            </a:r>
            <a:br>
              <a:rPr lang="bs-Latn-BA" dirty="0" smtClean="0"/>
            </a:br>
            <a:endParaRPr lang="bs-Latn-BA" dirty="0"/>
          </a:p>
        </p:txBody>
      </p:sp>
      <p:pic>
        <p:nvPicPr>
          <p:cNvPr id="3" name="Picture 2"/>
          <p:cNvPicPr/>
          <p:nvPr/>
        </p:nvPicPr>
        <p:blipFill>
          <a:blip r:embed="rId3"/>
          <a:srcRect/>
          <a:stretch>
            <a:fillRect/>
          </a:stretch>
        </p:blipFill>
        <p:spPr bwMode="auto">
          <a:xfrm>
            <a:off x="4386487" y="5343525"/>
            <a:ext cx="4757513" cy="1514475"/>
          </a:xfrm>
          <a:prstGeom prst="rect">
            <a:avLst/>
          </a:prstGeom>
          <a:noFill/>
          <a:ln w="9525">
            <a:no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2976" y="2643182"/>
            <a:ext cx="7498080" cy="1143000"/>
          </a:xfrm>
        </p:spPr>
        <p:txBody>
          <a:bodyPr>
            <a:normAutofit/>
          </a:bodyPr>
          <a:lstStyle/>
          <a:p>
            <a:r>
              <a:rPr lang="bs-Latn-BA" sz="6000" b="1" dirty="0" smtClean="0">
                <a:latin typeface="Times New Roman" pitchFamily="18" charset="0"/>
                <a:cs typeface="Times New Roman" pitchFamily="18" charset="0"/>
              </a:rPr>
              <a:t>           KRAJ</a:t>
            </a:r>
            <a:endParaRPr lang="bs-Latn-BA" sz="6000" b="1" dirty="0">
              <a:latin typeface="Times New Roman" pitchFamily="18" charset="0"/>
              <a:cs typeface="Times New Roman" pitchFamily="18" charset="0"/>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95</TotalTime>
  <Words>261</Words>
  <Application>Microsoft Office PowerPoint</Application>
  <PresentationFormat>On-screen Show (4:3)</PresentationFormat>
  <Paragraphs>21</Paragraphs>
  <Slides>11</Slides>
  <Notes>1</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Solstice</vt:lpstr>
      <vt:lpstr>ZAŠTITA AUTORSKIH PRAVA U RAČUNARSKOJ GRAFICI</vt:lpstr>
      <vt:lpstr>-Računarska grafika (Computer graphics, CG) je polje vizuelnog računarstva gdje se pomoću računara stvara slika. Ta slika može biti iz stvarnog svijeta koja se pomoću računara štima i mijenja. Također, računarska grafika je mnogo zastupljena u filmskoj industriji za stvaranja raznih efekata, animacija i ostalih manipulacija nad pokretnim slikama (film). -Računarska grafika se može podijeliti u nekoliko polja: real time 3D izvođenje (render) slike (koristi se u računarskim igrama), računarska animacija, hvatanje (capture) i stvaranja videa, stvaranje specijalnih efekata, potpuno ili djelomično računarski stvorenih filmova, obrada slike i modeliranje (koristi se u medicinske svrhe, kao i u arhitekturi).</vt:lpstr>
      <vt:lpstr>ZAKON O AUTORSKOM I SRODNIM PRAVIMA BIH  Autorskim djelom iz oblasti računarske grafike smatraju se:  a) pisana djela (kompjuterski programi),  b) audio-vizuelna djela (filmska djela i djela stvorena na način sličan filmskom stvaranju),  c) djela likovnih umjetnosti (crteži, slike, grafike..),  d) djela svih grana primijenjenih umjetnosti, grafičkog i industrijskog oblikovanja,  e) fotografska djela i djela proizvedena postupkom sličnim fotografskom,  f) prezentacije naučne, obrazovne ili tehničke prirode  (tehničke skice, planovi, grafikoni, obrasci, ekspertize, nalazi vještaka, prezentacije u plastičnom obliku i druga djela iste prirode).   </vt:lpstr>
      <vt:lpstr>IZVOD IZ KRIVIČNOG ZAKONA BOSNE I HERCEGOVINE - KRIVIČNA DJELA IZ OBLASTI AUTORSKOG PRAVA   Ko bez odobrenja autora ili drugog nositelja autorskog prava, odnosno osobe koja je ovlaštena dati odobrenje kada je odobrenje prema zakonu Bosne i Hercegovine potrebno, ili protivno njihovoj zabrani, fiksira na materijalnu podlogu, reproducira, umnoži, stavi u promet, iznajmi, uveze, prenese preko državne granice, prikaže, izvede, odašilje, prenese, učini dostupnim javnosti, prevede, prilagodi, obradi, preradi ili na drugi način upotrijebi autorsko djelo, kaznit će se novčanom kaznom ili kaznom zatvora do tri godine.</vt:lpstr>
      <vt:lpstr>NAČINI ZAŠTITE GRAFIČKOG SADRŽAJA   -Jedan od načina da se na internetu označi da je sadržaj strane zaštićen autorskim pravima je sljedeći zapis na dnu internet stranice:  Copyright © Naziv firme, ustanove ili organizacije. All right reserved.</vt:lpstr>
      <vt:lpstr>-Neprofitna organizacija Creative Commons ustanovila je CC  javne kreativne licence, sa ciljem da omogući lakšu razmjenu znanja u oblastima obrazovanja, naučnih istraživanja i za druge pretežno nekomercijalne potrebe.  -CC licence omogućuju autorima originalnih djela da određena prava po osnovu autorstva zadrže, a neka druga ustupe drugima na korištenje. -Više o ovim licencama možete pronaći na adresi: http://creativecommons.org </vt:lpstr>
      <vt:lpstr>Pored simbola prikazanih u sljedećoj tabeli , koriste se i njihove kombinacije. Tabela:Osnovni CC simboli i njihova značenja</vt:lpstr>
      <vt:lpstr>-Još jedan način zaštite grafičkog sadržaja jeste vodeni žig (watermark). Kako biste barem donekle otežali uklanjanje zaštite,pokušajte postaviti vodeni žig(vidljivi vodeni žig) na onaj dio slike koji se ne može izrezati bez da se time utiče na ostale njezine dijelove i pritom nastojite pronaći zadovoljavajuću prozirnost kako žig ne bi narušio ljepotu i smisao slike,npr.kao na slici ispod:</vt:lpstr>
      <vt:lpstr>Primjer nevidljivog vodenog žiga</vt:lpstr>
      <vt:lpstr>Sine Qua Non   -Na kraju ću spomenuti društvo za pružanje intelektualnih usluga,za zastupanje i zaštitu autorskih prava za područje BIH (Sine Qua Non).http://www.sqn.ba . - "Sine Qua Non" d.o.o. Agencija za zastupanje i zaštitu autorskih prava je još 2001.godine uvela Bosnu i Hercegovinu u globalnu, nadnacionalnu organizaciju autora CISAC , koju sada čini mreža 217 organizacija autora iz 114 zemalja. Preko CISAC-a više od 2,5 miliona autora muzičkih, dramskih, literarnih, audiovizuelnih, grafičkih i vizuelnih djela ostvaruje svoja prava širom svijeta,kao i u BiH. </vt:lpstr>
      <vt:lpstr>           KRAJ</vt:lpstr>
    </vt:vector>
  </TitlesOfParts>
  <Company>Grizli777</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ZAŠTITA AUTORSKIH PRAVA U RAČUNARSKOJ GRAFICI</dc:title>
  <dc:creator>senad</dc:creator>
  <cp:lastModifiedBy>senad</cp:lastModifiedBy>
  <cp:revision>11</cp:revision>
  <dcterms:created xsi:type="dcterms:W3CDTF">2013-12-29T12:44:33Z</dcterms:created>
  <dcterms:modified xsi:type="dcterms:W3CDTF">2013-12-29T14:22:31Z</dcterms:modified>
</cp:coreProperties>
</file>