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naslov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avougaonik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Zaobljeni pravougaonik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odnaslov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s-Latn-BA" smtClean="0"/>
              <a:t>Kliknite da biste dodali stil podnaslova prototipa</a:t>
            </a:r>
            <a:endParaRPr kumimoji="0" lang="en-US"/>
          </a:p>
        </p:txBody>
      </p:sp>
      <p:sp>
        <p:nvSpPr>
          <p:cNvPr id="28" name="Čuvar mjesta podatak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013A-1415-4F33-9703-9F646E1E7258}" type="datetimeFigureOut">
              <a:rPr lang="en-US" smtClean="0"/>
              <a:t>1/11/2014</a:t>
            </a:fld>
            <a:endParaRPr lang="en-US"/>
          </a:p>
        </p:txBody>
      </p:sp>
      <p:sp>
        <p:nvSpPr>
          <p:cNvPr id="17" name="Čuvar mjesta podnožj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Čuvar mjesta broja slajda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2C9EC3D-8EB0-487C-8894-A6ACE442D04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ravougaonik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avougaonik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avougaonik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Naslov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bs-Latn-BA" smtClean="0"/>
              <a:t>Kliknite da biste uredili stilove prototipa naslova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s-Latn-BA" smtClean="0"/>
              <a:t>Kliknite da biste uredili stilove prototipa naslova</a:t>
            </a:r>
            <a:endParaRPr kumimoji="0" lang="en-US"/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013A-1415-4F33-9703-9F646E1E7258}" type="datetimeFigureOut">
              <a:rPr lang="en-US" smtClean="0"/>
              <a:t>1/11/2014</a:t>
            </a:fld>
            <a:endParaRPr lang="en-US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EC3D-8EB0-487C-8894-A6ACE442D04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Čuvar mjesta sadržaja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bs-Latn-BA" smtClean="0"/>
              <a:t>Kliknite da biste uredili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aglavlje odlomk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avougaonik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Zaobljeni pravougaonik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bs-Latn-BA" smtClean="0"/>
              <a:t>Kliknite da biste uredili stilove prototipa naslova</a:t>
            </a:r>
            <a:endParaRPr kumimoji="0" lang="en-US"/>
          </a:p>
        </p:txBody>
      </p:sp>
      <p:sp>
        <p:nvSpPr>
          <p:cNvPr id="3" name="Čuvar mjesta teksta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s-Latn-BA" smtClean="0"/>
              <a:t>Kliknite da biste uredili stilove teksta prototipa</a:t>
            </a:r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013A-1415-4F33-9703-9F646E1E7258}" type="datetimeFigureOut">
              <a:rPr lang="en-US" smtClean="0"/>
              <a:t>1/11/2014</a:t>
            </a:fld>
            <a:endParaRPr lang="en-US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Pravougaonik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Pravougaonik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Pravougaonik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2C9EC3D-8EB0-487C-8894-A6ACE442D04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aslov i 2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s-Latn-BA" smtClean="0"/>
              <a:t>Kliknite da biste uredili stilove prototipa naslova</a:t>
            </a:r>
            <a:endParaRPr kumimoji="0" lang="en-US"/>
          </a:p>
        </p:txBody>
      </p:sp>
      <p:sp>
        <p:nvSpPr>
          <p:cNvPr id="5" name="Čuvar mjesta podatak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013A-1415-4F33-9703-9F646E1E7258}" type="datetimeFigureOut">
              <a:rPr lang="en-US" smtClean="0"/>
              <a:t>1/11/2014</a:t>
            </a:fld>
            <a:endParaRPr lang="en-US"/>
          </a:p>
        </p:txBody>
      </p:sp>
      <p:sp>
        <p:nvSpPr>
          <p:cNvPr id="6" name="Čuvar mjesta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Čuvar mjesta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EC3D-8EB0-487C-8894-A6ACE442D04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Čuvar mjesta sadržaja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bs-Latn-BA" smtClean="0"/>
              <a:t>Kliknite da biste uredili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  <p:sp>
        <p:nvSpPr>
          <p:cNvPr id="11" name="Čuvar mjesta sadržaja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bs-Latn-BA" smtClean="0"/>
              <a:t>Kliknite da biste uredili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eđen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bs-Latn-BA" smtClean="0"/>
              <a:t>Kliknite da biste uredili stilove prototipa naslova</a:t>
            </a:r>
            <a:endParaRPr kumimoji="0" lang="en-US"/>
          </a:p>
        </p:txBody>
      </p:sp>
      <p:sp>
        <p:nvSpPr>
          <p:cNvPr id="3" name="Čuvar mjesta teksta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s-Latn-BA" smtClean="0"/>
              <a:t>Kliknite da biste uredili stilove teksta prototipa</a:t>
            </a:r>
          </a:p>
        </p:txBody>
      </p:sp>
      <p:sp>
        <p:nvSpPr>
          <p:cNvPr id="4" name="Čuvar mjesta teksta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s-Latn-BA" smtClean="0"/>
              <a:t>Kliknite da biste uredili stilove teksta prototipa</a:t>
            </a:r>
          </a:p>
        </p:txBody>
      </p:sp>
      <p:sp>
        <p:nvSpPr>
          <p:cNvPr id="7" name="Čuvar mjesta podatak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013A-1415-4F33-9703-9F646E1E7258}" type="datetimeFigureOut">
              <a:rPr lang="en-US" smtClean="0"/>
              <a:t>1/11/2014</a:t>
            </a:fld>
            <a:endParaRPr lang="en-US"/>
          </a:p>
        </p:txBody>
      </p:sp>
      <p:sp>
        <p:nvSpPr>
          <p:cNvPr id="8" name="Čuvar mjesta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Čuvar mjesta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EC3D-8EB0-487C-8894-A6ACE442D04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Čuvar mjesta sadržaja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bs-Latn-BA" smtClean="0"/>
              <a:t>Kliknite da biste uredili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  <p:sp>
        <p:nvSpPr>
          <p:cNvPr id="13" name="Čuvar mjesta sadržaja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bs-Latn-BA" smtClean="0"/>
              <a:t>Kliknite da biste uredili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s-Latn-BA" smtClean="0"/>
              <a:t>Kliknite da biste uredili stilove prototipa naslova</a:t>
            </a:r>
            <a:endParaRPr kumimoji="0" lang="en-US"/>
          </a:p>
        </p:txBody>
      </p:sp>
      <p:sp>
        <p:nvSpPr>
          <p:cNvPr id="3" name="Čuvar mjesta podatak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013A-1415-4F33-9703-9F646E1E7258}" type="datetimeFigureOut">
              <a:rPr lang="en-US" smtClean="0"/>
              <a:t>1/11/2014</a:t>
            </a:fld>
            <a:endParaRPr lang="en-US"/>
          </a:p>
        </p:txBody>
      </p:sp>
      <p:sp>
        <p:nvSpPr>
          <p:cNvPr id="4" name="Čuvar mjesta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Čuvar mjesta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EC3D-8EB0-487C-8894-A6ACE442D0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jesta podatak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013A-1415-4F33-9703-9F646E1E7258}" type="datetimeFigureOut">
              <a:rPr lang="en-US" smtClean="0"/>
              <a:t>1/11/2014</a:t>
            </a:fld>
            <a:endParaRPr lang="en-US"/>
          </a:p>
        </p:txBody>
      </p:sp>
      <p:sp>
        <p:nvSpPr>
          <p:cNvPr id="3" name="Čuvar mjesta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Čuvar mjesta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EC3D-8EB0-487C-8894-A6ACE442D0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opisom sl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ugaonik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Zaobljeni pravougaonik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bs-Latn-BA" smtClean="0"/>
              <a:t>Kliknite da biste uredili stilove prototipa naslova</a:t>
            </a:r>
            <a:endParaRPr kumimoji="0" lang="en-US"/>
          </a:p>
        </p:txBody>
      </p:sp>
      <p:sp>
        <p:nvSpPr>
          <p:cNvPr id="3" name="Čuvar mjesta teksta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s-Latn-BA" smtClean="0"/>
              <a:t>Kliknite da biste uredili stilove teksta prototipa</a:t>
            </a:r>
          </a:p>
        </p:txBody>
      </p:sp>
      <p:sp>
        <p:nvSpPr>
          <p:cNvPr id="5" name="Čuvar mjesta podatak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013A-1415-4F33-9703-9F646E1E7258}" type="datetimeFigureOut">
              <a:rPr lang="en-US" smtClean="0"/>
              <a:t>1/11/2014</a:t>
            </a:fld>
            <a:endParaRPr lang="en-US"/>
          </a:p>
        </p:txBody>
      </p:sp>
      <p:sp>
        <p:nvSpPr>
          <p:cNvPr id="6" name="Čuvar mjesta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Čuvar mjesta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EC3D-8EB0-487C-8894-A6ACE442D04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Čuvar mjesta sadržaja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bs-Latn-BA" smtClean="0"/>
              <a:t>Kliknite da biste uredili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a opisom sl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bs-Latn-BA" smtClean="0"/>
              <a:t>Kliknite da biste uredili stilove prototipa naslova</a:t>
            </a:r>
            <a:endParaRPr kumimoji="0" lang="en-US"/>
          </a:p>
        </p:txBody>
      </p:sp>
      <p:sp>
        <p:nvSpPr>
          <p:cNvPr id="4" name="Čuvar mjesta teksta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s-Latn-BA" smtClean="0"/>
              <a:t>Kliknite da biste uredili stilove teksta prototipa</a:t>
            </a:r>
          </a:p>
        </p:txBody>
      </p:sp>
      <p:sp>
        <p:nvSpPr>
          <p:cNvPr id="5" name="Čuvar mjesta podatak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013A-1415-4F33-9703-9F646E1E7258}" type="datetimeFigureOut">
              <a:rPr lang="en-US" smtClean="0"/>
              <a:t>1/11/2014</a:t>
            </a:fld>
            <a:endParaRPr lang="en-US"/>
          </a:p>
        </p:txBody>
      </p:sp>
      <p:sp>
        <p:nvSpPr>
          <p:cNvPr id="6" name="Čuvar mjesta podnožja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Čuvar mjesta broja slajda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2C9EC3D-8EB0-487C-8894-A6ACE442D04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ravougaonik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avougaonik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Pravougaonik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Čuvar mjesta za slike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bs-Latn-BA" smtClean="0"/>
              <a:t>Klinite na ikonu kako bi dodali sliku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s-Latn-BA" smtClean="0"/>
              <a:t>Kliknite da biste uredili stilove prototipa naslova</a:t>
            </a:r>
            <a:endParaRPr kumimoji="0" lang="en-US"/>
          </a:p>
        </p:txBody>
      </p:sp>
      <p:sp>
        <p:nvSpPr>
          <p:cNvPr id="3" name="Čuvar mjesta vertikaln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s-Latn-BA" smtClean="0"/>
              <a:t>Kliknite da biste uredili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013A-1415-4F33-9703-9F646E1E7258}" type="datetimeFigureOut">
              <a:rPr lang="en-US" smtClean="0"/>
              <a:t>1/11/2014</a:t>
            </a:fld>
            <a:endParaRPr lang="en-US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EC3D-8EB0-487C-8894-A6ACE442D0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bs-Latn-BA" smtClean="0"/>
              <a:t>Kliknite da biste uredili stilove prototipa naslova</a:t>
            </a:r>
            <a:endParaRPr kumimoji="0" lang="en-US"/>
          </a:p>
        </p:txBody>
      </p:sp>
      <p:sp>
        <p:nvSpPr>
          <p:cNvPr id="3" name="Čuvar mjesta vertikalnog teksta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bs-Latn-BA" smtClean="0"/>
              <a:t>Kliknite da biste uredili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D013A-1415-4F33-9703-9F646E1E7258}" type="datetimeFigureOut">
              <a:rPr lang="en-US" smtClean="0"/>
              <a:t>1/11/2014</a:t>
            </a:fld>
            <a:endParaRPr lang="en-US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C9EC3D-8EB0-487C-8894-A6ACE442D04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ugaonik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Zaobljeni pravougaonik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Čuvar mjesta naslova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bs-Latn-BA" smtClean="0"/>
              <a:t>Kliknite da biste uredili stilove prototipa naslova</a:t>
            </a:r>
            <a:endParaRPr kumimoji="0" lang="en-US"/>
          </a:p>
        </p:txBody>
      </p:sp>
      <p:sp>
        <p:nvSpPr>
          <p:cNvPr id="13" name="Čuvar mjesta teksta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bs-Latn-BA" smtClean="0"/>
              <a:t>Kliknite da biste uredili stilove teksta prototipa</a:t>
            </a:r>
          </a:p>
          <a:p>
            <a:pPr lvl="1" eaLnBrk="1" latinLnBrk="0" hangingPunct="1"/>
            <a:r>
              <a:rPr kumimoji="0" lang="bs-Latn-BA" smtClean="0"/>
              <a:t>Drugi nivo</a:t>
            </a:r>
          </a:p>
          <a:p>
            <a:pPr lvl="2" eaLnBrk="1" latinLnBrk="0" hangingPunct="1"/>
            <a:r>
              <a:rPr kumimoji="0" lang="bs-Latn-BA" smtClean="0"/>
              <a:t>Treći nivo</a:t>
            </a:r>
          </a:p>
          <a:p>
            <a:pPr lvl="3" eaLnBrk="1" latinLnBrk="0" hangingPunct="1"/>
            <a:r>
              <a:rPr kumimoji="0" lang="bs-Latn-BA" smtClean="0"/>
              <a:t>Četvrti nivo</a:t>
            </a:r>
          </a:p>
          <a:p>
            <a:pPr lvl="4" eaLnBrk="1" latinLnBrk="0" hangingPunct="1"/>
            <a:r>
              <a:rPr kumimoji="0" lang="bs-Latn-BA" smtClean="0"/>
              <a:t>Peti nivo</a:t>
            </a:r>
            <a:endParaRPr kumimoji="0" lang="en-US"/>
          </a:p>
        </p:txBody>
      </p:sp>
      <p:sp>
        <p:nvSpPr>
          <p:cNvPr id="14" name="Čuvar mjesta podatak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FCD013A-1415-4F33-9703-9F646E1E7258}" type="datetimeFigureOut">
              <a:rPr lang="en-US" smtClean="0"/>
              <a:t>1/11/2014</a:t>
            </a:fld>
            <a:endParaRPr lang="en-US"/>
          </a:p>
        </p:txBody>
      </p:sp>
      <p:sp>
        <p:nvSpPr>
          <p:cNvPr id="3" name="Čuvar mjesta podnožja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Čuvar mjesta broja slajda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2C9EC3D-8EB0-487C-8894-A6ACE442D04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images.google.com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slov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Računarska grafika</a:t>
            </a:r>
          </a:p>
          <a:p>
            <a:r>
              <a:rPr lang="bs-Latn-BA" dirty="0" err="1" smtClean="0">
                <a:latin typeface="Times New Roman" pitchFamily="18" charset="0"/>
                <a:cs typeface="Times New Roman" pitchFamily="18" charset="0"/>
              </a:rPr>
              <a:t>Fejzić</a:t>
            </a: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 Ermina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51520" y="1505930"/>
            <a:ext cx="8568952" cy="1470025"/>
          </a:xfrm>
        </p:spPr>
        <p:txBody>
          <a:bodyPr/>
          <a:lstStyle/>
          <a:p>
            <a:r>
              <a:rPr lang="bs-Latn-BA" b="1" dirty="0">
                <a:latin typeface="Times New Roman" pitchFamily="18" charset="0"/>
                <a:cs typeface="Times New Roman" pitchFamily="18" charset="0"/>
              </a:rPr>
              <a:t>Internet servisi za pretraživanje </a:t>
            </a:r>
            <a:r>
              <a:rPr lang="bs-Latn-BA" b="1" dirty="0" smtClean="0">
                <a:latin typeface="Times New Roman" pitchFamily="18" charset="0"/>
                <a:cs typeface="Times New Roman" pitchFamily="18" charset="0"/>
              </a:rPr>
              <a:t>slika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021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16633"/>
            <a:ext cx="2437928" cy="1901584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UVOD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Čuvar mjesta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s-Latn-BA" sz="2800" dirty="0">
                <a:latin typeface="Times New Roman" pitchFamily="18" charset="0"/>
                <a:cs typeface="Times New Roman" pitchFamily="18" charset="0"/>
              </a:rPr>
              <a:t>Internet servisi za pretraživanje slika na računaru su računarski sistemi za pregledavanje, pretraživanje i pronalaženje slika u </a:t>
            </a:r>
            <a:r>
              <a:rPr lang="bs-Latn-BA" sz="2800" dirty="0" err="1">
                <a:latin typeface="Times New Roman" pitchFamily="18" charset="0"/>
                <a:cs typeface="Times New Roman" pitchFamily="18" charset="0"/>
              </a:rPr>
              <a:t>digitalnom</a:t>
            </a:r>
            <a:r>
              <a:rPr lang="bs-Latn-BA" sz="2800" dirty="0">
                <a:latin typeface="Times New Roman" pitchFamily="18" charset="0"/>
                <a:cs typeface="Times New Roman" pitchFamily="18" charset="0"/>
              </a:rPr>
              <a:t> obliku iz velikih baza podataka. </a:t>
            </a:r>
            <a:endParaRPr lang="bs-Latn-BA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sz="2800" dirty="0" smtClean="0">
                <a:latin typeface="Times New Roman" pitchFamily="18" charset="0"/>
                <a:cs typeface="Times New Roman" pitchFamily="18" charset="0"/>
              </a:rPr>
              <a:t>Naj </a:t>
            </a:r>
            <a:r>
              <a:rPr lang="bs-Latn-BA" sz="2800" dirty="0" err="1">
                <a:latin typeface="Times New Roman" pitchFamily="18" charset="0"/>
                <a:cs typeface="Times New Roman" pitchFamily="18" charset="0"/>
              </a:rPr>
              <a:t>raširenija</a:t>
            </a:r>
            <a:r>
              <a:rPr lang="bs-Latn-BA" sz="2800" dirty="0">
                <a:latin typeface="Times New Roman" pitchFamily="18" charset="0"/>
                <a:cs typeface="Times New Roman" pitchFamily="18" charset="0"/>
              </a:rPr>
              <a:t> metoda je </a:t>
            </a:r>
            <a:r>
              <a:rPr lang="bs-Latn-BA" sz="2800" dirty="0" smtClean="0">
                <a:latin typeface="Times New Roman" pitchFamily="18" charset="0"/>
                <a:cs typeface="Times New Roman" pitchFamily="18" charset="0"/>
              </a:rPr>
              <a:t>pretraživanje </a:t>
            </a:r>
            <a:r>
              <a:rPr lang="bs-Latn-BA" sz="2800" dirty="0">
                <a:latin typeface="Times New Roman" pitchFamily="18" charset="0"/>
                <a:cs typeface="Times New Roman" pitchFamily="18" charset="0"/>
              </a:rPr>
              <a:t>pomoću ključnih </a:t>
            </a:r>
            <a:r>
              <a:rPr lang="bs-Latn-BA" sz="2800" dirty="0" smtClean="0">
                <a:latin typeface="Times New Roman" pitchFamily="18" charset="0"/>
                <a:cs typeface="Times New Roman" pitchFamily="18" charset="0"/>
              </a:rPr>
              <a:t>riječi</a:t>
            </a:r>
            <a:r>
              <a:rPr lang="bs-Latn-BA" sz="2800" dirty="0">
                <a:latin typeface="Times New Roman" pitchFamily="18" charset="0"/>
                <a:cs typeface="Times New Roman" pitchFamily="18" charset="0"/>
              </a:rPr>
              <a:t>, te pretraživanje pomoću opisa slike. </a:t>
            </a:r>
            <a:endParaRPr lang="bs-Latn-BA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sz="2800" dirty="0" err="1" smtClean="0">
                <a:latin typeface="Times New Roman" pitchFamily="18" charset="0"/>
                <a:cs typeface="Times New Roman" pitchFamily="18" charset="0"/>
              </a:rPr>
              <a:t>Pretraživači</a:t>
            </a:r>
            <a:r>
              <a:rPr lang="bs-Latn-BA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sz="2800" dirty="0">
                <a:latin typeface="Times New Roman" pitchFamily="18" charset="0"/>
                <a:cs typeface="Times New Roman" pitchFamily="18" charset="0"/>
              </a:rPr>
              <a:t>kao što su </a:t>
            </a:r>
            <a:r>
              <a:rPr lang="bs-Latn-BA" sz="2800" i="1" dirty="0" err="1">
                <a:latin typeface="Times New Roman" pitchFamily="18" charset="0"/>
                <a:cs typeface="Times New Roman" pitchFamily="18" charset="0"/>
              </a:rPr>
              <a:t>yahoo.com</a:t>
            </a:r>
            <a:r>
              <a:rPr lang="bs-Latn-BA" sz="2800" dirty="0">
                <a:latin typeface="Times New Roman" pitchFamily="18" charset="0"/>
                <a:cs typeface="Times New Roman" pitchFamily="18" charset="0"/>
              </a:rPr>
              <a:t> ili </a:t>
            </a:r>
            <a:r>
              <a:rPr lang="bs-Latn-BA" sz="2800" i="1" dirty="0" err="1">
                <a:latin typeface="Times New Roman" pitchFamily="18" charset="0"/>
                <a:cs typeface="Times New Roman" pitchFamily="18" charset="0"/>
              </a:rPr>
              <a:t>google.com</a:t>
            </a:r>
            <a:r>
              <a:rPr lang="bs-Latn-BA" sz="2800" dirty="0">
                <a:latin typeface="Times New Roman" pitchFamily="18" charset="0"/>
                <a:cs typeface="Times New Roman" pitchFamily="18" charset="0"/>
              </a:rPr>
              <a:t> i mnogi drugi omogućavaju pretraživanje slika ukucavanjem naziva slike, grada, auta ili bilo koje druge riječi koja se traži.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78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4521511"/>
            <a:ext cx="2114550" cy="2162175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UVOD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Čuvar mjesta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s-Latn-BA" dirty="0">
                <a:latin typeface="Times New Roman" pitchFamily="18" charset="0"/>
                <a:cs typeface="Times New Roman" pitchFamily="18" charset="0"/>
              </a:rPr>
              <a:t>S obzirom na to da je softver pretraživača prilagođen prepoznavanju teksta, pretraživanje slika predstavlja veliki izazov za svaki od njih. </a:t>
            </a:r>
            <a:endParaRPr lang="bs-Latn-B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Zbog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ove činjenice korisnik vrlo često može dobiti rezultat pretraživanja koji nema veze sa onim što ga zanima. </a:t>
            </a:r>
            <a:endParaRPr lang="bs-Latn-B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Zbog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toga 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pretraživači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na različite načine pokušavaju da riješe ovaj nedostatak kako bi pretraživanje slika bilo što lakše i preciznije.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89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385" y="188640"/>
            <a:ext cx="2332898" cy="1703104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GOOGLE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Čuvar mjesta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je jedan od naj poznatijih i po mnogim kritičarima najbolji internetski pretraživač koji u svojoj bazi ima milijarde web stranica i slika.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pretraživač su osnovala dva studenta, </a:t>
            </a:r>
            <a:r>
              <a:rPr lang="bs-Latn-BA" i="1" dirty="0">
                <a:latin typeface="Times New Roman" pitchFamily="18" charset="0"/>
                <a:cs typeface="Times New Roman" pitchFamily="18" charset="0"/>
              </a:rPr>
              <a:t>Larry Page i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Sergey</a:t>
            </a:r>
            <a:r>
              <a:rPr lang="bs-Latn-B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Brin</a:t>
            </a:r>
            <a:r>
              <a:rPr lang="bs-Latn-BA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bs-Latn-B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pretraživač slika u velikoj mjeri je uspio da otkloni brojne probleme prilikom pretraživanja. Baza koju posjeduje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sadrži preko 150 miliona slika u JPG  i GIF formatu, a iz rezultata se filtriraju 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baneri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, dugmad i ikone, koji često opterećuju rezultate kod ovakvih </a:t>
            </a: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pretraživanja.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10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GOOGLE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Čuvar mjesta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Ako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želimo da 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pretražujemo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slike na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google-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idemo na stranicu </a:t>
            </a:r>
            <a:r>
              <a:rPr lang="bs-Latn-BA" u="sng" dirty="0" err="1">
                <a:latin typeface="Times New Roman" pitchFamily="18" charset="0"/>
                <a:cs typeface="Times New Roman" pitchFamily="18" charset="0"/>
                <a:hlinkClick r:id="rId2"/>
              </a:rPr>
              <a:t>www.images.google.com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ili izaberemo opciju za pretraživanje slika u izborniku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pretraživača.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3158108"/>
            <a:ext cx="6122410" cy="357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199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dirty="0">
                <a:latin typeface="Times New Roman" pitchFamily="18" charset="0"/>
                <a:cs typeface="Times New Roman" pitchFamily="18" charset="0"/>
              </a:rPr>
              <a:t>FLICKR (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Yahoo</a:t>
            </a: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Čuvar mjesta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Flickr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je društvena mreža i servis za razmjenu i rukovođenje fotografijama. Omogućava korisnicima da spremaju, organizuju, pretražuju i razmjenjuju fotografije, dodaju komentare i ostavljaju bilješke uz fotografije. Kao i kod većine ostalih društvenih mreža,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Flickr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je rezultat projekta male kompanije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Ludicorp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iz Kanade. Objavljena je u februaru 2004. godine, a od marta 2005. godine je u vlasništvu kompanije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Yahoo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5000" y="4941168"/>
            <a:ext cx="3901440" cy="1627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09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dirty="0">
                <a:latin typeface="Times New Roman" pitchFamily="18" charset="0"/>
                <a:cs typeface="Times New Roman" pitchFamily="18" charset="0"/>
              </a:rPr>
              <a:t>FLICKR (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Yahoo</a:t>
            </a: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Čuvar mjesta sadržaja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bs-Latn-BA" dirty="0">
                <a:latin typeface="Times New Roman" pitchFamily="18" charset="0"/>
                <a:cs typeface="Times New Roman" pitchFamily="18" charset="0"/>
              </a:rPr>
              <a:t>Neki od ključnih elemenata koje je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Flickr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uveo bili su 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tagovi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, označavanje fotografija, zajedničko grupisanje i rangiranje po zanimljivosti. </a:t>
            </a:r>
            <a:endParaRPr lang="bs-Latn-B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i="1" dirty="0" err="1" smtClean="0">
                <a:latin typeface="Times New Roman" pitchFamily="18" charset="0"/>
                <a:cs typeface="Times New Roman" pitchFamily="18" charset="0"/>
              </a:rPr>
              <a:t>Flickr</a:t>
            </a: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se razlikuje od drugih pretraživača slika po tome što traži od korisnika da svoje fotografije 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grupiše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koristeći se 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tagovima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, po određenim temama, što omogućava lakše pretraživanje fotografija po kategorijama. </a:t>
            </a:r>
            <a:endParaRPr lang="bs-Latn-B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Same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fotografije ponekad imaju autorska prava, a ponekad su besplatne – ovisno od samog autora. Po svom konceptu, vrlo je sličan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YouTubeu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Slika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4248" y="5193196"/>
            <a:ext cx="1956048" cy="1467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92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dirty="0">
                <a:latin typeface="Times New Roman" pitchFamily="18" charset="0"/>
                <a:cs typeface="Times New Roman" pitchFamily="18" charset="0"/>
              </a:rPr>
              <a:t>FLICKR (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Yahoo</a:t>
            </a: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Čuvar mjesta sadržaja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340768"/>
            <a:ext cx="8496944" cy="4958763"/>
          </a:xfrm>
        </p:spPr>
      </p:pic>
    </p:spTree>
    <p:extLst>
      <p:ext uri="{BB962C8B-B14F-4D97-AF65-F5344CB8AC3E}">
        <p14:creationId xmlns:p14="http://schemas.microsoft.com/office/powerpoint/2010/main" val="272636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16632"/>
            <a:ext cx="2946637" cy="2369096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BING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Čuvar mjesta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s-Latn-BA" i="1" dirty="0">
                <a:latin typeface="Times New Roman" pitchFamily="18" charset="0"/>
                <a:cs typeface="Times New Roman" pitchFamily="18" charset="0"/>
              </a:rPr>
              <a:t>Bing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je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Microsoft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-ov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pretraživač </a:t>
            </a:r>
            <a:endParaRPr lang="bs-Latn-BA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bs-Latn-B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  koji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je nastao 2009. godine. </a:t>
            </a:r>
            <a:endParaRPr lang="bs-Latn-B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Kod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ovog pretraživača, pri traženju određenog pojma, osim relevantnih rezultata s lijeve strane ekrana, </a:t>
            </a:r>
            <a:r>
              <a:rPr lang="bs-Latn-BA" i="1" dirty="0">
                <a:latin typeface="Times New Roman" pitchFamily="18" charset="0"/>
                <a:cs typeface="Times New Roman" pitchFamily="18" charset="0"/>
              </a:rPr>
              <a:t>Bing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dodaje i listu povezanih pretraživanja koji nude dodatne upite vezane za traženi pojam. </a:t>
            </a:r>
            <a:endParaRPr lang="bs-Latn-B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Postavljanje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miša iznad linka ili slike u rezultatima se prikazuju detalji vezani za taj link ili sliku. </a:t>
            </a:r>
            <a:endParaRPr lang="bs-Latn-B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Rezultati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pretraživanja pojma kod slika posloženi su u nizove što je preglednije od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-ovog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prikaza.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6727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BING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Čuvar mjesta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s-Latn-BA" dirty="0">
                <a:latin typeface="Times New Roman" pitchFamily="18" charset="0"/>
                <a:cs typeface="Times New Roman" pitchFamily="18" charset="0"/>
              </a:rPr>
              <a:t>Bing se razlikuje od ostalih pretraživača po tome što ukoliko se, na primjer,  zada pretraga slika vezana za putovanje na određenu 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destinaciju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Latn-BA" i="1" dirty="0">
                <a:latin typeface="Times New Roman" pitchFamily="18" charset="0"/>
                <a:cs typeface="Times New Roman" pitchFamily="18" charset="0"/>
              </a:rPr>
              <a:t>Bing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bi trebao izbaciti, pored slika,  i informacije o tome kada je najjeftinije putovati, koliko daleko možemo putovati za određenu cijenu te grafički prikaz promjene cijena tijekom vremena. </a:t>
            </a:r>
            <a:endParaRPr lang="bs-Latn-B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Prema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svojim mogućnostima </a:t>
            </a:r>
            <a:r>
              <a:rPr lang="bs-Latn-BA" i="1" dirty="0">
                <a:latin typeface="Times New Roman" pitchFamily="18" charset="0"/>
                <a:cs typeface="Times New Roman" pitchFamily="18" charset="0"/>
              </a:rPr>
              <a:t>Bing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je trenutno na drugom mjestu pretraživača, odmah poslije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-a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5331952"/>
            <a:ext cx="7416824" cy="1225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928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BING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Čuvar mjesta sadržaja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340768"/>
            <a:ext cx="6984776" cy="5301149"/>
          </a:xfrm>
        </p:spPr>
      </p:pic>
    </p:spTree>
    <p:extLst>
      <p:ext uri="{BB962C8B-B14F-4D97-AF65-F5344CB8AC3E}">
        <p14:creationId xmlns:p14="http://schemas.microsoft.com/office/powerpoint/2010/main" val="2101638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ZAKLJUČAK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Čuvar mjesta sadržaja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bs-Latn-BA" dirty="0">
                <a:latin typeface="Times New Roman" pitchFamily="18" charset="0"/>
                <a:cs typeface="Times New Roman" pitchFamily="18" charset="0"/>
              </a:rPr>
              <a:t>Internet servisi za pretraživanje slika su vrlo efikasni i brzi, njihovi rezultati obično zavise od mogućnosti pretraživača. </a:t>
            </a:r>
            <a:endParaRPr lang="bs-Latn-B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Najpopularnijim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i najefikasnijim smatraju se  </a:t>
            </a:r>
            <a:r>
              <a:rPr lang="bs-Latn-BA" dirty="0" err="1">
                <a:latin typeface="Times New Roman" pitchFamily="18" charset="0"/>
                <a:cs typeface="Times New Roman" pitchFamily="18" charset="0"/>
              </a:rPr>
              <a:t>pretraživači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Google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Flickr</a:t>
            </a:r>
            <a:r>
              <a:rPr lang="bs-Latn-BA" i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Yahoo</a:t>
            </a:r>
            <a:r>
              <a:rPr lang="bs-Latn-BA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 i </a:t>
            </a:r>
            <a:r>
              <a:rPr lang="bs-Latn-BA" i="1" dirty="0">
                <a:latin typeface="Times New Roman" pitchFamily="18" charset="0"/>
                <a:cs typeface="Times New Roman" pitchFamily="18" charset="0"/>
              </a:rPr>
              <a:t>Bing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. </a:t>
            </a:r>
            <a:endParaRPr lang="bs-Latn-B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Na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traženu riječ pokazuju više stotina slika i imaju razvijeno napredno pretraživanje (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Advance</a:t>
            </a:r>
            <a:r>
              <a:rPr lang="bs-Latn-BA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Search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). </a:t>
            </a:r>
            <a:endParaRPr lang="bs-Latn-BA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bs-Latn-BA" dirty="0" smtClean="0">
                <a:latin typeface="Times New Roman" pitchFamily="18" charset="0"/>
                <a:cs typeface="Times New Roman" pitchFamily="18" charset="0"/>
              </a:rPr>
              <a:t>Preko 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njih je dostupno i dijeljenje slika na društvenim mrežama (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Facebook</a:t>
            </a:r>
            <a:r>
              <a:rPr lang="bs-Latn-BA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bs-Latn-BA" i="1" dirty="0" err="1">
                <a:latin typeface="Times New Roman" pitchFamily="18" charset="0"/>
                <a:cs typeface="Times New Roman" pitchFamily="18" charset="0"/>
              </a:rPr>
              <a:t>Twiter</a:t>
            </a:r>
            <a:r>
              <a:rPr lang="bs-Latn-BA" dirty="0">
                <a:latin typeface="Times New Roman" pitchFamily="18" charset="0"/>
                <a:cs typeface="Times New Roman" pitchFamily="18" charset="0"/>
              </a:rPr>
              <a:t>, i dr.), a takođe možemo odabranu fotografiju da sačuvamo na svoj računar.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26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683568" y="2780928"/>
            <a:ext cx="7772400" cy="1143000"/>
          </a:xfrm>
        </p:spPr>
        <p:txBody>
          <a:bodyPr>
            <a:normAutofit/>
          </a:bodyPr>
          <a:lstStyle/>
          <a:p>
            <a:pPr algn="ctr"/>
            <a:r>
              <a:rPr lang="bs-Latn-BA" sz="6000" dirty="0" smtClean="0">
                <a:latin typeface="Times New Roman" pitchFamily="18" charset="0"/>
                <a:cs typeface="Times New Roman" pitchFamily="18" charset="0"/>
              </a:rPr>
              <a:t>HVALA NA PAŽNJI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25272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ednakost">
  <a:themeElements>
    <a:clrScheme name="Jednakos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Jednakost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Jednakost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34</TotalTime>
  <Words>651</Words>
  <Application>Microsoft Office PowerPoint</Application>
  <PresentationFormat>Prikazivanje na ekranu (4:3)</PresentationFormat>
  <Paragraphs>39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13</vt:i4>
      </vt:variant>
    </vt:vector>
  </HeadingPairs>
  <TitlesOfParts>
    <vt:vector size="14" baseType="lpstr">
      <vt:lpstr>Jednakost</vt:lpstr>
      <vt:lpstr>Internet servisi za pretraživanje slika</vt:lpstr>
      <vt:lpstr>UVOD</vt:lpstr>
      <vt:lpstr>UVOD</vt:lpstr>
      <vt:lpstr>GOOGLE</vt:lpstr>
      <vt:lpstr>GOOGLE</vt:lpstr>
      <vt:lpstr>FLICKR (Yahoo)</vt:lpstr>
      <vt:lpstr>FLICKR (Yahoo)</vt:lpstr>
      <vt:lpstr>FLICKR (Yahoo)</vt:lpstr>
      <vt:lpstr>BING</vt:lpstr>
      <vt:lpstr>BING</vt:lpstr>
      <vt:lpstr>BING</vt:lpstr>
      <vt:lpstr>ZAKLJUČAK</vt:lpstr>
      <vt:lpstr>HVALA NA PAŽNJI</vt:lpstr>
    </vt:vector>
  </TitlesOfParts>
  <Company>SpiderBH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servisi za pretraživanje slika</dc:title>
  <dc:creator>bosna</dc:creator>
  <cp:lastModifiedBy>bosna</cp:lastModifiedBy>
  <cp:revision>9</cp:revision>
  <dcterms:created xsi:type="dcterms:W3CDTF">2014-01-11T19:08:58Z</dcterms:created>
  <dcterms:modified xsi:type="dcterms:W3CDTF">2014-01-11T19:42:59Z</dcterms:modified>
</cp:coreProperties>
</file>