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093BD0-774D-4AA2-BEC4-25EBCBE76B44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3019B10F-EF5C-4834-991D-C2897A5E33AF}">
      <dgm:prSet phldrT="[Text]" phldr="1"/>
      <dgm:spPr/>
      <dgm:t>
        <a:bodyPr/>
        <a:lstStyle/>
        <a:p>
          <a:endParaRPr lang="hr-HR" dirty="0"/>
        </a:p>
      </dgm:t>
    </dgm:pt>
    <dgm:pt modelId="{66F4B6FB-B36B-4C88-B93B-7366AA92E63D}" type="sibTrans" cxnId="{32EBDF81-56E8-4A06-8B36-6DE1B30060A5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hr-HR"/>
        </a:p>
      </dgm:t>
    </dgm:pt>
    <dgm:pt modelId="{310E6E0B-3E53-4FE7-9010-016A8B3CE192}" type="parTrans" cxnId="{32EBDF81-56E8-4A06-8B36-6DE1B30060A5}">
      <dgm:prSet/>
      <dgm:spPr/>
      <dgm:t>
        <a:bodyPr/>
        <a:lstStyle/>
        <a:p>
          <a:endParaRPr lang="hr-HR"/>
        </a:p>
      </dgm:t>
    </dgm:pt>
    <dgm:pt modelId="{590FF276-9900-4C42-AF8D-C2BC381B4489}" type="pres">
      <dgm:prSet presAssocID="{2E093BD0-774D-4AA2-BEC4-25EBCBE76B44}" presName="Name0" presStyleCnt="0">
        <dgm:presLayoutVars>
          <dgm:dir/>
        </dgm:presLayoutVars>
      </dgm:prSet>
      <dgm:spPr/>
    </dgm:pt>
    <dgm:pt modelId="{0AC5AC7E-6B38-4C0E-B64B-D880F240D874}" type="pres">
      <dgm:prSet presAssocID="{66F4B6FB-B36B-4C88-B93B-7366AA92E63D}" presName="picture_1" presStyleLbl="bgImgPlace1" presStyleIdx="0" presStyleCnt="1"/>
      <dgm:spPr/>
    </dgm:pt>
    <dgm:pt modelId="{8ADDCB65-1D9A-4AF5-9D90-361E60F5EF85}" type="pres">
      <dgm:prSet presAssocID="{3019B10F-EF5C-4834-991D-C2897A5E33AF}" presName="text_1" presStyleLbl="node1" presStyleIdx="0" presStyleCnt="0" custScaleX="3035" custScaleY="13821" custLinFactNeighborX="10740" custLinFactNeighborY="91870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096B7CB8-A9E1-4F5C-93AD-94DF3190ACD8}" type="pres">
      <dgm:prSet presAssocID="{2E093BD0-774D-4AA2-BEC4-25EBCBE76B44}" presName="maxNode" presStyleCnt="0"/>
      <dgm:spPr/>
    </dgm:pt>
    <dgm:pt modelId="{A60A2F14-4971-43BD-8336-D3E113EE772E}" type="pres">
      <dgm:prSet presAssocID="{2E093BD0-774D-4AA2-BEC4-25EBCBE76B44}" presName="Name33" presStyleCnt="0"/>
      <dgm:spPr/>
    </dgm:pt>
  </dgm:ptLst>
  <dgm:cxnLst>
    <dgm:cxn modelId="{32EBDF81-56E8-4A06-8B36-6DE1B30060A5}" srcId="{2E093BD0-774D-4AA2-BEC4-25EBCBE76B44}" destId="{3019B10F-EF5C-4834-991D-C2897A5E33AF}" srcOrd="0" destOrd="0" parTransId="{310E6E0B-3E53-4FE7-9010-016A8B3CE192}" sibTransId="{66F4B6FB-B36B-4C88-B93B-7366AA92E63D}"/>
    <dgm:cxn modelId="{108CF6F8-B711-4E5E-8FB3-1C55D35EE860}" type="presOf" srcId="{3019B10F-EF5C-4834-991D-C2897A5E33AF}" destId="{8ADDCB65-1D9A-4AF5-9D90-361E60F5EF85}" srcOrd="0" destOrd="0" presId="urn:microsoft.com/office/officeart/2008/layout/AccentedPicture"/>
    <dgm:cxn modelId="{F6E54E33-7D52-45ED-AAB9-C51539F1653C}" type="presOf" srcId="{2E093BD0-774D-4AA2-BEC4-25EBCBE76B44}" destId="{590FF276-9900-4C42-AF8D-C2BC381B4489}" srcOrd="0" destOrd="0" presId="urn:microsoft.com/office/officeart/2008/layout/AccentedPicture"/>
    <dgm:cxn modelId="{23D44B9B-9DD6-4650-8A38-BE1F4428939D}" type="presOf" srcId="{66F4B6FB-B36B-4C88-B93B-7366AA92E63D}" destId="{0AC5AC7E-6B38-4C0E-B64B-D880F240D874}" srcOrd="0" destOrd="0" presId="urn:microsoft.com/office/officeart/2008/layout/AccentedPicture"/>
    <dgm:cxn modelId="{8AAF5719-A183-430F-AC97-D18BB804F297}" type="presParOf" srcId="{590FF276-9900-4C42-AF8D-C2BC381B4489}" destId="{0AC5AC7E-6B38-4C0E-B64B-D880F240D874}" srcOrd="0" destOrd="0" presId="urn:microsoft.com/office/officeart/2008/layout/AccentedPicture"/>
    <dgm:cxn modelId="{99203B36-7C17-49E4-B058-4BFEEFFA9306}" type="presParOf" srcId="{590FF276-9900-4C42-AF8D-C2BC381B4489}" destId="{8ADDCB65-1D9A-4AF5-9D90-361E60F5EF85}" srcOrd="1" destOrd="0" presId="urn:microsoft.com/office/officeart/2008/layout/AccentedPicture"/>
    <dgm:cxn modelId="{41E82C6A-BBAA-4E2A-8684-6B60643F4E8F}" type="presParOf" srcId="{590FF276-9900-4C42-AF8D-C2BC381B4489}" destId="{096B7CB8-A9E1-4F5C-93AD-94DF3190ACD8}" srcOrd="2" destOrd="0" presId="urn:microsoft.com/office/officeart/2008/layout/AccentedPicture"/>
    <dgm:cxn modelId="{29C4B8D2-D578-448A-8817-D576DAA1F6E0}" type="presParOf" srcId="{096B7CB8-A9E1-4F5C-93AD-94DF3190ACD8}" destId="{A60A2F14-4971-43BD-8336-D3E113EE772E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5AC7E-6B38-4C0E-B64B-D880F240D874}">
      <dsp:nvSpPr>
        <dsp:cNvPr id="0" name=""/>
        <dsp:cNvSpPr/>
      </dsp:nvSpPr>
      <dsp:spPr>
        <a:xfrm>
          <a:off x="691347" y="0"/>
          <a:ext cx="2992076" cy="3816424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DCB65-1D9A-4AF5-9D90-361E60F5EF85}">
      <dsp:nvSpPr>
        <dsp:cNvPr id="0" name=""/>
        <dsp:cNvSpPr/>
      </dsp:nvSpPr>
      <dsp:spPr>
        <a:xfrm>
          <a:off x="2175456" y="3499943"/>
          <a:ext cx="69923" cy="31648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b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 dirty="0"/>
        </a:p>
      </dsp:txBody>
      <dsp:txXfrm>
        <a:off x="2175456" y="3499943"/>
        <a:ext cx="69923" cy="316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5F5D894-414F-4A00-AA65-885A052752D3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B33C77F-1B8C-41F1-9ED0-24B8114DC9E9}" type="datetimeFigureOut">
              <a:rPr lang="bs-Latn-BA" smtClean="0"/>
              <a:t>4.1.2014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 smtClean="0"/>
              <a:t>SEMINARSKI RAD</a:t>
            </a: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3600" dirty="0" smtClean="0"/>
              <a:t>Tema: </a:t>
            </a:r>
            <a:r>
              <a:rPr lang="bs-Latn-BA" sz="3600" dirty="0"/>
              <a:t>Digitalni fotoaparati</a:t>
            </a:r>
            <a:endParaRPr lang="bs-Latn-BA" sz="3600" dirty="0"/>
          </a:p>
        </p:txBody>
      </p:sp>
      <p:pic>
        <p:nvPicPr>
          <p:cNvPr id="5" name="Picture 4" descr="http://www.nabava.net/slike/proizvodi/canon-digitalni-fotoaparat-eos-600d-180mpx-187mpx-slr_2f73f727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2656"/>
            <a:ext cx="4176464" cy="3140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44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2751" y="548680"/>
            <a:ext cx="7992888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9300" algn="l"/>
              </a:tabLst>
            </a:pPr>
            <a:r>
              <a:rPr kumimoji="0" lang="hr-H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  <a:t>S vremenom fotografija je postala skoro neophodna potreba svakodnevnog života kultnog čovjeka. </a:t>
            </a:r>
            <a:br>
              <a:rPr kumimoji="0" lang="hr-H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</a:br>
            <a:r>
              <a:rPr kumimoji="0" lang="hr-H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  <a:t>Ona ljudima pričinjava velika zadovoljstva kao dokument života.</a:t>
            </a:r>
            <a:br>
              <a:rPr kumimoji="0" lang="hr-H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</a:br>
            <a:r>
              <a:rPr kumimoji="0" lang="hr-H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entury Gothic" pitchFamily="34" charset="0"/>
                <a:cs typeface="Times New Roman" pitchFamily="18" charset="0"/>
              </a:rPr>
              <a:t> Svakog dana hiljade ljudi nabavljaju fotoaparate i postaju foto-amateri, profesionalni fotografi i sl.</a:t>
            </a:r>
            <a:endParaRPr kumimoji="0" lang="hr-HR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60" y="2470355"/>
            <a:ext cx="3111500" cy="2232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778" y="2471650"/>
            <a:ext cx="2814320" cy="2232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0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bs-Latn-BA" sz="2800" b="1" dirty="0"/>
              <a:t>Digitalni fotoaparati</a:t>
            </a:r>
            <a:r>
              <a:rPr lang="hr-HR" sz="2800" b="1" dirty="0"/>
              <a:t/>
            </a:r>
            <a:br>
              <a:rPr lang="hr-HR" sz="2800" b="1" dirty="0"/>
            </a:br>
            <a:endParaRPr lang="bs-Latn-BA" sz="2800" b="1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4186808" cy="459028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bs-Latn-BA" i="1" u="sng" dirty="0" smtClean="0"/>
          </a:p>
          <a:p>
            <a:pPr>
              <a:buFont typeface="Wingdings" pitchFamily="2" charset="2"/>
              <a:buChar char="v"/>
            </a:pPr>
            <a:r>
              <a:rPr lang="hr-HR" sz="1800" dirty="0"/>
              <a:t>21. stoljeće unosi digitalnu tehnologiju </a:t>
            </a:r>
            <a:endParaRPr lang="hr-HR" sz="1800" dirty="0" smtClean="0"/>
          </a:p>
          <a:p>
            <a:pPr marL="114300" indent="0">
              <a:buNone/>
            </a:pPr>
            <a:endParaRPr lang="bs-Latn-BA" sz="1800" i="1" dirty="0" smtClean="0"/>
          </a:p>
          <a:p>
            <a:pPr>
              <a:buFont typeface="Wingdings" pitchFamily="2" charset="2"/>
              <a:buChar char="v"/>
            </a:pPr>
            <a:r>
              <a:rPr lang="hr-HR" sz="1800" dirty="0"/>
              <a:t>Umjesto na fotoosjetljivi film, digitalna kamera sliku "hvata" na tzv. </a:t>
            </a:r>
            <a:r>
              <a:rPr lang="hr-HR" sz="1800" b="1" dirty="0"/>
              <a:t>CCD čip</a:t>
            </a:r>
            <a:r>
              <a:rPr lang="hr-HR" sz="1800" dirty="0"/>
              <a:t>, sastavljen od velikog broja fotoosjetljivih ćelija, koje digitaliziraju elemente </a:t>
            </a:r>
            <a:r>
              <a:rPr lang="hr-HR" sz="1800" dirty="0" smtClean="0"/>
              <a:t>slike</a:t>
            </a:r>
          </a:p>
          <a:p>
            <a:pPr>
              <a:buFont typeface="Wingdings" pitchFamily="2" charset="2"/>
              <a:buChar char="v"/>
            </a:pPr>
            <a:endParaRPr lang="bs-Latn-BA" sz="1800" i="1" dirty="0"/>
          </a:p>
          <a:p>
            <a:pPr>
              <a:buFont typeface="Wingdings" pitchFamily="2" charset="2"/>
              <a:buChar char="v"/>
            </a:pPr>
            <a:r>
              <a:rPr lang="hr-HR" sz="1800" dirty="0"/>
              <a:t>Kao memoriju, dakle sredstvo za pohranu podataka, fotoaparati koriste memorijske kartice.</a:t>
            </a:r>
          </a:p>
          <a:p>
            <a:pPr>
              <a:buFont typeface="Wingdings" pitchFamily="2" charset="2"/>
              <a:buChar char="v"/>
            </a:pPr>
            <a:endParaRPr lang="bs-Latn-BA" sz="18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5"/>
            <a:ext cx="3137123" cy="47056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0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22114"/>
          </a:xfrm>
        </p:spPr>
        <p:txBody>
          <a:bodyPr/>
          <a:lstStyle/>
          <a:p>
            <a:pPr lvl="1"/>
            <a:r>
              <a:rPr lang="bs-Latn-BA" sz="2800" b="1" kern="12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Prednosti digitalnih fotoaparata</a:t>
            </a:r>
            <a:endParaRPr lang="hr-HR" sz="2800" b="1" kern="12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5184576" cy="5001736"/>
          </a:xfrm>
        </p:spPr>
        <p:txBody>
          <a:bodyPr>
            <a:normAutofit/>
          </a:bodyPr>
          <a:lstStyle/>
          <a:p>
            <a:pPr lvl="0"/>
            <a:r>
              <a:rPr lang="hr-HR" sz="2000" dirty="0"/>
              <a:t>ne troše film, </a:t>
            </a:r>
          </a:p>
          <a:p>
            <a:pPr lvl="0"/>
            <a:r>
              <a:rPr lang="hr-HR" sz="2000" dirty="0"/>
              <a:t>aparati na standardne </a:t>
            </a:r>
            <a:r>
              <a:rPr lang="hr-HR" sz="2000" dirty="0" smtClean="0"/>
              <a:t>baterije,</a:t>
            </a:r>
            <a:endParaRPr lang="hr-HR" sz="2000" dirty="0"/>
          </a:p>
          <a:p>
            <a:pPr lvl="0"/>
            <a:r>
              <a:rPr lang="hr-HR" sz="2000" dirty="0"/>
              <a:t>snimak se odmah vidi (nije potrebno razvijanje) i po potrebi može se ponoviti,</a:t>
            </a:r>
          </a:p>
          <a:p>
            <a:pPr lvl="0"/>
            <a:r>
              <a:rPr lang="hr-HR" sz="2000" dirty="0"/>
              <a:t>nema opasnosti da se snimak ogrebe ili prekrije tačkicama prašine,</a:t>
            </a:r>
          </a:p>
          <a:p>
            <a:pPr lvl="0"/>
            <a:r>
              <a:rPr lang="hr-HR" sz="2000" dirty="0"/>
              <a:t>na memorijsku karticu se mogu snimati stotine, a ne desetci snimaka</a:t>
            </a:r>
            <a:r>
              <a:rPr lang="hr-HR" sz="2000" dirty="0" smtClean="0"/>
              <a:t>,</a:t>
            </a:r>
            <a:endParaRPr lang="hr-HR" sz="2000" dirty="0"/>
          </a:p>
          <a:p>
            <a:pPr lvl="0"/>
            <a:r>
              <a:rPr lang="hr-HR" sz="2000" dirty="0"/>
              <a:t>memorijska kartica se nakon pohrane snimka na računar ili optički disk briše i koristi ponovo,</a:t>
            </a:r>
          </a:p>
          <a:p>
            <a:pPr lvl="0"/>
            <a:r>
              <a:rPr lang="hr-HR" sz="2000" dirty="0"/>
              <a:t>cijena digitalnog snimka je zanemariva, pa možemo snimiti masu snimaka i izabrati najuspjelije</a:t>
            </a:r>
            <a:r>
              <a:rPr lang="hr-HR" sz="2000" dirty="0" smtClean="0"/>
              <a:t>, itd.</a:t>
            </a:r>
            <a:endParaRPr lang="hr-HR" sz="2000" dirty="0"/>
          </a:p>
          <a:p>
            <a:pPr marL="114300" indent="0">
              <a:buNone/>
            </a:pPr>
            <a:endParaRPr lang="bs-Latn-BA" sz="2000" i="1" u="sng" dirty="0" smtClean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209405094"/>
              </p:ext>
            </p:extLst>
          </p:nvPr>
        </p:nvGraphicFramePr>
        <p:xfrm>
          <a:off x="4644008" y="1700808"/>
          <a:ext cx="4374771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548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bs-Latn-BA" sz="2800" b="1" kern="12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Princip rada digitalnih fotoaparata </a:t>
            </a:r>
            <a:endParaRPr lang="hr-HR" sz="2800" b="1" kern="12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412776"/>
            <a:ext cx="4834880" cy="4590288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hr-HR" i="1" dirty="0" smtClean="0"/>
              <a:t>Shema </a:t>
            </a:r>
            <a:r>
              <a:rPr lang="hr-HR" i="1" dirty="0"/>
              <a:t>(preuzeto s Wikipedije): 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1 – objektiv, 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2 – ogledalo</a:t>
            </a:r>
            <a:r>
              <a:rPr lang="hr-HR" i="1" dirty="0" smtClean="0"/>
              <a:t>,</a:t>
            </a:r>
            <a:endParaRPr lang="hr-HR" dirty="0"/>
          </a:p>
          <a:p>
            <a:pPr marL="114300" indent="0">
              <a:buNone/>
            </a:pPr>
            <a:r>
              <a:rPr lang="hr-HR" i="1" dirty="0" smtClean="0"/>
              <a:t> </a:t>
            </a:r>
            <a:r>
              <a:rPr lang="hr-HR" i="1" dirty="0"/>
              <a:t>3 – zatvarač,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 4 – fotoosjetljiv medij , 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5 – autofokus,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 6 – sabirna leća, 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7 – pentaprizma, </a:t>
            </a:r>
            <a:endParaRPr lang="hr-HR" dirty="0"/>
          </a:p>
          <a:p>
            <a:pPr marL="114300" indent="0">
              <a:buNone/>
            </a:pPr>
            <a:r>
              <a:rPr lang="hr-HR" i="1" dirty="0"/>
              <a:t>  8 – tražilo</a:t>
            </a:r>
            <a:endParaRPr lang="hr-HR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31819"/>
            <a:ext cx="4320480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5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bs-Latn-BA" sz="2800" b="1" kern="12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CCD element</a:t>
            </a:r>
            <a:endParaRPr lang="hr-HR" sz="2800" b="1" kern="12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295765" y="980728"/>
            <a:ext cx="7920880" cy="1152127"/>
          </a:xfrm>
        </p:spPr>
        <p:txBody>
          <a:bodyPr/>
          <a:lstStyle/>
          <a:p>
            <a:r>
              <a:rPr lang="hr-HR" sz="1800" dirty="0"/>
              <a:t>Glavni element digitalnog fotoaparata je CCD čip (eng. Charge Coupled Device). CCD je poluvodićki element osjetljiv na svjetlost koji se sastoji od miliona fotosenzitivnih dioda. </a:t>
            </a:r>
            <a:endParaRPr lang="hr-HR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114300" indent="0">
              <a:buNone/>
            </a:pPr>
            <a:endParaRPr lang="bs-Latn-BA" sz="1800" i="1" dirty="0" smtClean="0"/>
          </a:p>
          <a:p>
            <a:pPr marL="114300" indent="0">
              <a:buNone/>
            </a:pPr>
            <a:r>
              <a:rPr lang="hr-HR" sz="1800" dirty="0"/>
              <a:t>„Isprepleteni</a:t>
            </a:r>
            <a:r>
              <a:rPr lang="hr-HR" sz="1800" dirty="0" smtClean="0"/>
              <a:t>“-</a:t>
            </a:r>
            <a:r>
              <a:rPr lang="hr-HR" sz="1800" dirty="0"/>
              <a:t>a naziva se „isprepletenim“ zato što elektronika digitalnog fotoaparata mora s CCD čipa najprije očitavati neparne retke, a potom parne. Postupak očitavanja slike s takvog CCD čipa traje duže nego kod druge </a:t>
            </a:r>
            <a:r>
              <a:rPr lang="hr-HR" sz="1800" dirty="0" smtClean="0"/>
              <a:t>verzije</a:t>
            </a:r>
          </a:p>
          <a:p>
            <a:pPr marL="114300" indent="0">
              <a:buNone/>
            </a:pPr>
            <a:r>
              <a:rPr lang="hr-HR" sz="1800" dirty="0"/>
              <a:t>CCD čip s progresivnim </a:t>
            </a:r>
            <a:r>
              <a:rPr lang="hr-HR" sz="1800" dirty="0" smtClean="0"/>
              <a:t>skeniranjem </a:t>
            </a:r>
            <a:r>
              <a:rPr lang="hr-HR" sz="1800" dirty="0"/>
              <a:t>omogučava bolju kontrolu ulaska svjetlosti u fotoaparat kao i brže stvaranje fotografija u jedinici vremena.</a:t>
            </a:r>
            <a:br>
              <a:rPr lang="hr-HR" sz="1800" dirty="0"/>
            </a:br>
            <a:endParaRPr lang="hr-HR" sz="1800" dirty="0" smtClean="0"/>
          </a:p>
          <a:p>
            <a:pPr marL="114300" indent="0">
              <a:buNone/>
            </a:pPr>
            <a:endParaRPr lang="bs-Latn-BA" sz="1800" i="1" dirty="0"/>
          </a:p>
        </p:txBody>
      </p:sp>
      <p:pic>
        <p:nvPicPr>
          <p:cNvPr id="6" name="Picture 5" descr="http://www2.arnes.si/%7Elkkpcj1/fotografija3d/Ccd_cip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80111"/>
            <a:ext cx="3312368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973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3657600" cy="56498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1800" dirty="0"/>
              <a:t>Objektiv – je najbitniji dio svakog fotoaparata. </a:t>
            </a:r>
            <a:endParaRPr lang="hr-HR" sz="1800" dirty="0" smtClean="0"/>
          </a:p>
          <a:p>
            <a:pPr>
              <a:buFont typeface="Wingdings" pitchFamily="2" charset="2"/>
              <a:buChar char="v"/>
            </a:pPr>
            <a:r>
              <a:rPr lang="hr-HR" sz="1800" dirty="0"/>
              <a:t>Zumiranje daje efekat približavanja ili udaljavanja od objekta snimanja. „Pravi“  zum se ostvaruje pomacima u sistemu leća i naziva se optičkim zumom, za razliku od tzv. digitalnog zuma koji povečava detalje slike, ali i sve greške i neoštrine.</a:t>
            </a:r>
          </a:p>
          <a:p>
            <a:pPr marL="114300" indent="0">
              <a:buNone/>
            </a:pPr>
            <a:endParaRPr lang="bs-Latn-BA" sz="1800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476672"/>
            <a:ext cx="3657600" cy="5649808"/>
          </a:xfrm>
        </p:spPr>
        <p:txBody>
          <a:bodyPr/>
          <a:lstStyle/>
          <a:p>
            <a:r>
              <a:rPr lang="hr-HR" sz="1800" dirty="0"/>
              <a:t>Bljeskalica (blic) je pomoćni izvor svjetla u fotografiji i koristi se za nadopunjavanje postojećeg svijetla. </a:t>
            </a:r>
            <a:endParaRPr lang="hr-HR" sz="1800" dirty="0" smtClean="0"/>
          </a:p>
          <a:p>
            <a:r>
              <a:rPr lang="hr-HR" sz="1800" dirty="0"/>
              <a:t>Bljeskalicu koja je ugrađena u fotoaparat rijetko ćemo moći upotrijebiti </a:t>
            </a:r>
            <a:r>
              <a:rPr lang="hr-HR" sz="1800" dirty="0" smtClean="0"/>
              <a:t>pametno</a:t>
            </a:r>
            <a:endParaRPr lang="hr-HR" sz="1800" dirty="0"/>
          </a:p>
          <a:p>
            <a:r>
              <a:rPr lang="hr-HR" sz="1800" dirty="0"/>
              <a:t>U</a:t>
            </a:r>
            <a:r>
              <a:rPr lang="hr-HR" sz="1800" dirty="0" smtClean="0"/>
              <a:t> </a:t>
            </a:r>
            <a:r>
              <a:rPr lang="hr-HR" sz="1800" dirty="0"/>
              <a:t>ozbiljnoj fotografiji koriste </a:t>
            </a:r>
            <a:r>
              <a:rPr lang="hr-HR" sz="1800" dirty="0" smtClean="0"/>
              <a:t>se vanjske </a:t>
            </a:r>
            <a:r>
              <a:rPr lang="hr-HR" sz="1800" dirty="0"/>
              <a:t>bljeskalice.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7" name="Picture 6" descr="http://digitalnifotoaparat.najblog.si/files/2011/02/zrcalno-refleksni-fotoapara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84713"/>
            <a:ext cx="3067050" cy="306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www.canosa.com.hr/slike/velike/sigma-flash-ef-60-dg-super-canonsig-can-ef60su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56163"/>
            <a:ext cx="2724150" cy="2724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888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bs-Latn-BA" sz="2400" b="1" dirty="0"/>
              <a:t>Vrste fotoaparata</a:t>
            </a:r>
            <a:endParaRPr lang="hr-HR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3657600" cy="2165186"/>
          </a:xfrm>
        </p:spPr>
        <p:txBody>
          <a:bodyPr/>
          <a:lstStyle/>
          <a:p>
            <a:r>
              <a:rPr lang="hr-HR" sz="2400" dirty="0"/>
              <a:t>K</a:t>
            </a:r>
            <a:r>
              <a:rPr lang="hr-HR" sz="2400" dirty="0" smtClean="0"/>
              <a:t>ompaktni fotoaparati</a:t>
            </a:r>
          </a:p>
          <a:p>
            <a:r>
              <a:rPr lang="hr-HR" sz="1800" dirty="0"/>
              <a:t>Njima se fotografiše tako da se na LCD zaslonu (koji je na stražnjoj strani aparata) odredi kadar i jednostavnim pritiskom na okidač (koji je </a:t>
            </a:r>
            <a:r>
              <a:rPr lang="hr-HR" sz="1800" dirty="0" smtClean="0"/>
              <a:t>najčešće </a:t>
            </a:r>
            <a:r>
              <a:rPr lang="hr-HR" sz="1800" dirty="0"/>
              <a:t>na vrhu aparata) snimi fotografija</a:t>
            </a:r>
            <a:endParaRPr lang="hr-HR" sz="1800" dirty="0" smtClean="0"/>
          </a:p>
          <a:p>
            <a:endParaRPr lang="hr-HR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11960" y="1700808"/>
            <a:ext cx="4104456" cy="1697134"/>
          </a:xfrm>
        </p:spPr>
        <p:txBody>
          <a:bodyPr/>
          <a:lstStyle/>
          <a:p>
            <a:r>
              <a:rPr lang="hr-HR" sz="2400" i="1" dirty="0"/>
              <a:t>DSLR aparati </a:t>
            </a:r>
            <a:endParaRPr lang="hr-HR" sz="2400" i="1" dirty="0" smtClean="0"/>
          </a:p>
          <a:p>
            <a:r>
              <a:rPr lang="hr-HR" sz="1800" dirty="0" smtClean="0"/>
              <a:t>Njima </a:t>
            </a:r>
            <a:r>
              <a:rPr lang="hr-HR" sz="1800" dirty="0"/>
              <a:t>se fotografiše gledajući kroz tražilo i u tražilu je vidljiv kadar koji „gleda“ objektiv. SLR aparati nude potpunu kontrolu u fotografisanju što znači da fotograf njima može postići upravo ono što želi fotografijom</a:t>
            </a:r>
            <a:endParaRPr lang="hr-HR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32246"/>
            <a:ext cx="345638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46008"/>
            <a:ext cx="2321209" cy="2667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709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bs-Latn-BA" sz="3200" b="1" dirty="0"/>
              <a:t>Korištenje digitalnih fotoaparata</a:t>
            </a:r>
            <a:endParaRPr lang="hr-H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557230"/>
            <a:ext cx="3657600" cy="34563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1800" dirty="0"/>
              <a:t> Neka pozadina ne bude </a:t>
            </a:r>
            <a:r>
              <a:rPr lang="hr-HR" sz="1800" dirty="0" smtClean="0"/>
              <a:t>napadna</a:t>
            </a:r>
            <a:r>
              <a:rPr lang="bs-Latn-BA" sz="1800" i="1" dirty="0" smtClean="0">
                <a:latin typeface="Calibri" pitchFamily="34" charset="0"/>
              </a:rPr>
              <a:t>,</a:t>
            </a:r>
            <a:endParaRPr lang="bs-Latn-BA" sz="1800" i="1" dirty="0">
              <a:latin typeface="Calibri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vi-VN" sz="1800" i="1" dirty="0" smtClean="0">
                <a:latin typeface="Calibri" pitchFamily="34" charset="0"/>
              </a:rPr>
              <a:t> </a:t>
            </a:r>
            <a:r>
              <a:rPr lang="hr-HR" sz="1800" dirty="0"/>
              <a:t>Veoma bitno je da napadna pozadina ne odvlaći pažnju od glavnog </a:t>
            </a:r>
            <a:r>
              <a:rPr lang="hr-HR" sz="1800" dirty="0" smtClean="0"/>
              <a:t>objekta,</a:t>
            </a:r>
          </a:p>
          <a:p>
            <a:pPr>
              <a:buFont typeface="Wingdings" pitchFamily="2" charset="2"/>
              <a:buChar char="v"/>
            </a:pPr>
            <a:r>
              <a:rPr lang="hr-HR" sz="1800" dirty="0" smtClean="0"/>
              <a:t>Idealno </a:t>
            </a:r>
            <a:r>
              <a:rPr lang="hr-HR" sz="1800" dirty="0"/>
              <a:t>je kada možemo što bliže prići objektu</a:t>
            </a:r>
          </a:p>
          <a:p>
            <a:pPr>
              <a:buFont typeface="Wingdings" pitchFamily="2" charset="2"/>
              <a:buChar char="v"/>
            </a:pPr>
            <a:endParaRPr lang="hr-HR" sz="1800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557230"/>
            <a:ext cx="3096345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8" y="4149080"/>
            <a:ext cx="1590675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773" y="4149080"/>
            <a:ext cx="1405890" cy="1857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537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268760"/>
            <a:ext cx="3657600" cy="15841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1800" b="1" dirty="0"/>
              <a:t> </a:t>
            </a:r>
            <a:r>
              <a:rPr lang="hr-HR" sz="1800" dirty="0"/>
              <a:t>Neka i bliski objekti budu dio </a:t>
            </a:r>
            <a:r>
              <a:rPr lang="hr-HR" sz="1800" dirty="0" smtClean="0"/>
              <a:t>kompozicije</a:t>
            </a:r>
          </a:p>
          <a:p>
            <a:pPr>
              <a:buFont typeface="Wingdings" pitchFamily="2" charset="2"/>
              <a:buChar char="v"/>
            </a:pPr>
            <a:r>
              <a:rPr lang="hr-HR" sz="1800" dirty="0" smtClean="0"/>
              <a:t> </a:t>
            </a:r>
            <a:r>
              <a:rPr lang="hr-HR" sz="1800" dirty="0"/>
              <a:t>Bliski objekti daju nam </a:t>
            </a:r>
            <a:r>
              <a:rPr lang="hr-HR" sz="1800" dirty="0" smtClean="0"/>
              <a:t>perspektivu</a:t>
            </a:r>
          </a:p>
          <a:p>
            <a:pPr marL="114300" indent="0">
              <a:buNone/>
            </a:pPr>
            <a:endParaRPr lang="hr-HR" sz="1800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4" y="2924945"/>
            <a:ext cx="3588520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116" y="2924944"/>
            <a:ext cx="3496284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644008" y="134076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Kako da fotografišete portrete: k</a:t>
            </a:r>
            <a:r>
              <a:rPr lang="bs-Latn-BA" dirty="0"/>
              <a:t>oristite umjesto automatskog manuelni režim rada</a:t>
            </a:r>
            <a:r>
              <a:rPr lang="hr-HR" dirty="0"/>
              <a:t> </a:t>
            </a:r>
            <a:endParaRPr lang="bs-Latn-BA" i="1" dirty="0">
              <a:latin typeface="Calibri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5649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2276872"/>
            <a:ext cx="7620000" cy="1143000"/>
          </a:xfrm>
        </p:spPr>
        <p:txBody>
          <a:bodyPr/>
          <a:lstStyle/>
          <a:p>
            <a:pPr algn="ctr"/>
            <a:r>
              <a:rPr lang="bs-Latn-BA" dirty="0" smtClean="0">
                <a:latin typeface="eurb5" pitchFamily="34" charset="0"/>
                <a:ea typeface="Adobe Ming Std L" pitchFamily="18" charset="-128"/>
              </a:rPr>
              <a:t>Hvala na pažnji</a:t>
            </a:r>
            <a:endParaRPr lang="bs-Latn-BA" dirty="0">
              <a:latin typeface="eurb5" pitchFamily="34" charset="0"/>
              <a:ea typeface="Adobe Ming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34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160</TotalTime>
  <Words>521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SEMINARSKI RAD</vt:lpstr>
      <vt:lpstr>S vremenom fotografija je postala skoro neophodna potreba svakodnevnog života kultnog čovjeka.  Ona ljudima pričinjava velika zadovoljstva kao dokument života.  Svakog dana hiljade ljudi nabavljaju fotoaparate i postaju foto-amateri, profesionalni fotografi i sl.</vt:lpstr>
      <vt:lpstr>Digitalni fotoaparati </vt:lpstr>
      <vt:lpstr>Prednosti digitalnih fotoaparata</vt:lpstr>
      <vt:lpstr>Princip rada digitalnih fotoaparata </vt:lpstr>
      <vt:lpstr>CCD element</vt:lpstr>
      <vt:lpstr>PowerPoint Presentation</vt:lpstr>
      <vt:lpstr>Vrste fotoaparata</vt:lpstr>
      <vt:lpstr>Korištenje digitalnih fotoaparata</vt:lpstr>
      <vt:lpstr>PowerPoint Presentation</vt:lpstr>
      <vt:lpstr>Hvala na pažnji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SEMINARSKI RAD</dc:title>
  <dc:creator>Muaz</dc:creator>
  <cp:lastModifiedBy>Ebu Muaz</cp:lastModifiedBy>
  <cp:revision>15</cp:revision>
  <dcterms:created xsi:type="dcterms:W3CDTF">2012-12-21T17:03:53Z</dcterms:created>
  <dcterms:modified xsi:type="dcterms:W3CDTF">2014-01-04T21:08:13Z</dcterms:modified>
</cp:coreProperties>
</file>