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68" r:id="rId15"/>
    <p:sldId id="267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5" autoAdjust="0"/>
    <p:restoredTop sz="94660"/>
  </p:normalViewPr>
  <p:slideViewPr>
    <p:cSldViewPr>
      <p:cViewPr varScale="1">
        <p:scale>
          <a:sx n="73" d="100"/>
          <a:sy n="73" d="100"/>
        </p:scale>
        <p:origin x="-126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09563-559A-4F6E-99B2-462AD7BC1C4B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BF8A3-61B6-4399-81D1-829534F89F0A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037562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BF8A3-61B6-4399-81D1-829534F89F0A}" type="slidenum">
              <a:rPr lang="bs-Latn-BA" smtClean="0"/>
              <a:t>1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91323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s-Latn-BA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s-Latn-BA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BB38897-BCBC-4A55-9C40-FC262F0F34E8}" type="datetimeFigureOut">
              <a:rPr lang="bs-Latn-BA" smtClean="0"/>
              <a:t>3.7.15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s-Latn-B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5662D30-63C5-4D1F-BBFF-1A58B298095D}" type="slidenum">
              <a:rPr lang="bs-Latn-BA" smtClean="0"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0"/>
            <a:ext cx="6172200" cy="1894362"/>
          </a:xfrm>
        </p:spPr>
        <p:txBody>
          <a:bodyPr>
            <a:normAutofit/>
          </a:bodyPr>
          <a:lstStyle/>
          <a:p>
            <a:r>
              <a:rPr lang="bs-Latn-BA" sz="1600" dirty="0">
                <a:solidFill>
                  <a:schemeClr val="tx1"/>
                </a:solidFill>
              </a:rPr>
              <a:t>UNIVERZITET U ZENICI</a:t>
            </a:r>
            <a:br>
              <a:rPr lang="bs-Latn-BA" sz="1600" dirty="0">
                <a:solidFill>
                  <a:schemeClr val="tx1"/>
                </a:solidFill>
              </a:rPr>
            </a:br>
            <a:r>
              <a:rPr lang="bs-Latn-BA" sz="1600" dirty="0">
                <a:solidFill>
                  <a:schemeClr val="tx1"/>
                </a:solidFill>
              </a:rPr>
              <a:t/>
            </a:r>
            <a:br>
              <a:rPr lang="bs-Latn-BA" sz="1600" dirty="0">
                <a:solidFill>
                  <a:schemeClr val="tx1"/>
                </a:solidFill>
              </a:rPr>
            </a:br>
            <a:r>
              <a:rPr lang="bs-Latn-BA" sz="1600" dirty="0">
                <a:solidFill>
                  <a:schemeClr val="tx1"/>
                </a:solidFill>
              </a:rPr>
              <a:t>FILOZOFSKI FAKULTET</a:t>
            </a:r>
            <a:br>
              <a:rPr lang="bs-Latn-BA" sz="1600" dirty="0">
                <a:solidFill>
                  <a:schemeClr val="tx1"/>
                </a:solidFill>
              </a:rPr>
            </a:br>
            <a:r>
              <a:rPr lang="bs-Latn-BA" sz="1600" dirty="0">
                <a:solidFill>
                  <a:schemeClr val="tx1"/>
                </a:solidFill>
              </a:rPr>
              <a:t/>
            </a:r>
            <a:br>
              <a:rPr lang="bs-Latn-BA" sz="1600" dirty="0">
                <a:solidFill>
                  <a:schemeClr val="tx1"/>
                </a:solidFill>
              </a:rPr>
            </a:br>
            <a:r>
              <a:rPr lang="bs-Latn-BA" sz="1600" dirty="0">
                <a:solidFill>
                  <a:schemeClr val="tx1"/>
                </a:solidFill>
              </a:rPr>
              <a:t>MATEMATIKA I INFORMATIKA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140968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bs-Latn-BA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ALGORITMI I FORMATI ZA KOMPRESIJU SLIKE</a:t>
            </a:r>
            <a:endParaRPr lang="bs-Latn-BA" sz="2800" dirty="0"/>
          </a:p>
        </p:txBody>
      </p:sp>
      <p:sp>
        <p:nvSpPr>
          <p:cNvPr id="4" name="Rectangle 3"/>
          <p:cNvSpPr/>
          <p:nvPr/>
        </p:nvSpPr>
        <p:spPr>
          <a:xfrm>
            <a:off x="5417763" y="5877272"/>
            <a:ext cx="32895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bs-Latn-BA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STUDENT: SULJIĆ </a:t>
            </a:r>
            <a:r>
              <a:rPr lang="bs-Latn-BA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ALDIJANA</a:t>
            </a:r>
          </a:p>
          <a:p>
            <a:pPr algn="r"/>
            <a:endParaRPr lang="bs-Latn-BA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13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Historijski pregled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283152" cy="4873752"/>
          </a:xfrm>
        </p:spPr>
        <p:txBody>
          <a:bodyPr>
            <a:normAutofit/>
          </a:bodyPr>
          <a:lstStyle/>
          <a:p>
            <a:r>
              <a:rPr lang="bs-Latn-BA" sz="2000" dirty="0" smtClean="0"/>
              <a:t>80-tih godina prošlog vijeka počeo ozbiljniji razvoj kompresije podataka</a:t>
            </a:r>
          </a:p>
          <a:p>
            <a:r>
              <a:rPr lang="bs-Latn-BA" sz="2000" dirty="0"/>
              <a:t>1838. </a:t>
            </a:r>
            <a:r>
              <a:rPr lang="bs-Latn-BA" sz="2000" dirty="0" smtClean="0"/>
              <a:t>godine </a:t>
            </a:r>
            <a:r>
              <a:rPr lang="bs-Latn-BA" sz="2000" dirty="0"/>
              <a:t>„Morse code“ prvi pristup kompresije </a:t>
            </a:r>
            <a:r>
              <a:rPr lang="bs-Latn-BA" sz="2000" dirty="0" smtClean="0"/>
              <a:t>podataka</a:t>
            </a:r>
          </a:p>
          <a:p>
            <a:r>
              <a:rPr lang="bs-Latn-BA" sz="2000" dirty="0"/>
              <a:t>1940. </a:t>
            </a:r>
            <a:r>
              <a:rPr lang="bs-Latn-BA" sz="2000" dirty="0" smtClean="0"/>
              <a:t>godine počeo moderni rad kompresije</a:t>
            </a:r>
          </a:p>
          <a:p>
            <a:r>
              <a:rPr lang="bs-Latn-BA" sz="2000" dirty="0" smtClean="0"/>
              <a:t>Claude </a:t>
            </a:r>
            <a:r>
              <a:rPr lang="bs-Latn-BA" sz="2000" dirty="0"/>
              <a:t>E. Shannon je u svom radu iz 1948. godine „Matematička teorija komunikacije“ formulisao teoriju kompresije </a:t>
            </a:r>
            <a:r>
              <a:rPr lang="bs-Latn-BA" sz="2000" dirty="0" smtClean="0"/>
              <a:t>podataka</a:t>
            </a:r>
            <a:endParaRPr lang="bs-Latn-BA" sz="2000" dirty="0"/>
          </a:p>
          <a:p>
            <a:r>
              <a:rPr lang="bs-Latn-BA" sz="2000" dirty="0" smtClean="0"/>
              <a:t>1970. godine počela originalna kompresija slike</a:t>
            </a:r>
          </a:p>
          <a:p>
            <a:r>
              <a:rPr lang="bs-Latn-BA" sz="2000" dirty="0" smtClean="0"/>
              <a:t> u 1980</a:t>
            </a:r>
            <a:r>
              <a:rPr lang="bs-Latn-BA" sz="2000" dirty="0"/>
              <a:t>. godinama je razvijeno nekoliko shema </a:t>
            </a:r>
            <a:r>
              <a:rPr lang="bs-Latn-BA" sz="2000" dirty="0" smtClean="0"/>
              <a:t>kompresije</a:t>
            </a:r>
            <a:endParaRPr lang="bs-Latn-BA" sz="2000" dirty="0"/>
          </a:p>
        </p:txBody>
      </p:sp>
    </p:spTree>
    <p:extLst>
      <p:ext uri="{BB962C8B-B14F-4D97-AF65-F5344CB8AC3E}">
        <p14:creationId xmlns:p14="http://schemas.microsoft.com/office/powerpoint/2010/main" val="317318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 dirty="0" smtClean="0">
                <a:solidFill>
                  <a:schemeClr val="tx1"/>
                </a:solidFill>
              </a:rPr>
              <a:t>ŠTA JE KOMPRESIJA SLIKE?</a:t>
            </a:r>
            <a:endParaRPr lang="bs-Latn-BA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bs-Latn-BA" sz="2000" dirty="0" smtClean="0"/>
          </a:p>
          <a:p>
            <a:r>
              <a:rPr lang="bs-Latn-BA" sz="2000" dirty="0" smtClean="0"/>
              <a:t>predstavlja </a:t>
            </a:r>
            <a:r>
              <a:rPr lang="bs-Latn-BA" sz="2000" dirty="0"/>
              <a:t>umanjenje broja bitova grafičke datoteke (tj. slike) tako da se vrlo malo ili uopšte ne narušava kvaliteta </a:t>
            </a:r>
            <a:r>
              <a:rPr lang="bs-Latn-BA" sz="2000" dirty="0" smtClean="0"/>
              <a:t>slike</a:t>
            </a:r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/>
              <a:t>omogućava da više slika pohranimo na jednome </a:t>
            </a:r>
            <a:r>
              <a:rPr lang="bs-Latn-BA" sz="2000" dirty="0" smtClean="0"/>
              <a:t>mjestu</a:t>
            </a:r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 smtClean="0"/>
              <a:t>da </a:t>
            </a:r>
            <a:r>
              <a:rPr lang="bs-Latn-BA" sz="2000" dirty="0"/>
              <a:t>ubrzamo prenos slika sa jednog medija na drugi ili smanjimo vrijeme učitavanja slika na </a:t>
            </a:r>
            <a:r>
              <a:rPr lang="bs-Latn-BA" sz="2000" dirty="0" smtClean="0"/>
              <a:t>internetu</a:t>
            </a:r>
          </a:p>
          <a:p>
            <a:pPr marL="0" indent="0">
              <a:buNone/>
            </a:pPr>
            <a:endParaRPr lang="bs-Latn-BA" sz="2000" dirty="0"/>
          </a:p>
          <a:p>
            <a:r>
              <a:rPr lang="bs-Latn-BA" sz="2000" dirty="0"/>
              <a:t>p</a:t>
            </a:r>
            <a:r>
              <a:rPr lang="bs-Latn-BA" sz="2000" dirty="0" smtClean="0"/>
              <a:t>rilikom </a:t>
            </a:r>
            <a:r>
              <a:rPr lang="bs-Latn-BA" sz="2000" dirty="0" smtClean="0"/>
              <a:t>kompresije slike može se izgubiti </a:t>
            </a:r>
            <a:r>
              <a:rPr lang="bs-Latn-BA" sz="2000" dirty="0"/>
              <a:t>dio podataka na koje ljudsko oko nije </a:t>
            </a:r>
            <a:r>
              <a:rPr lang="bs-Latn-BA" sz="2000" dirty="0" smtClean="0"/>
              <a:t>osjetljivo</a:t>
            </a:r>
            <a:endParaRPr lang="bs-Latn-BA" sz="2000" dirty="0"/>
          </a:p>
          <a:p>
            <a:endParaRPr lang="bs-Latn-BA" sz="2000" dirty="0"/>
          </a:p>
        </p:txBody>
      </p:sp>
    </p:spTree>
    <p:extLst>
      <p:ext uri="{BB962C8B-B14F-4D97-AF65-F5344CB8AC3E}">
        <p14:creationId xmlns:p14="http://schemas.microsoft.com/office/powerpoint/2010/main" val="11797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bs-Latn-BA" b="1" dirty="0" smtClean="0">
                <a:solidFill>
                  <a:schemeClr val="tx1"/>
                </a:solidFill>
              </a:rPr>
              <a:t>vrste </a:t>
            </a:r>
            <a:r>
              <a:rPr lang="bs-Latn-BA" b="1" dirty="0">
                <a:solidFill>
                  <a:schemeClr val="tx1"/>
                </a:solidFill>
              </a:rPr>
              <a:t>kompresije 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467600" cy="53778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s-Latn-BA" sz="2000" b="1" dirty="0" smtClean="0"/>
          </a:p>
          <a:p>
            <a:r>
              <a:rPr lang="bs-Latn-BA" sz="2000" b="1" dirty="0" smtClean="0"/>
              <a:t>kompresija </a:t>
            </a:r>
            <a:r>
              <a:rPr lang="bs-Latn-BA" sz="2000" b="1" dirty="0"/>
              <a:t>sa gubitkom podataka </a:t>
            </a:r>
            <a:r>
              <a:rPr lang="bs-Latn-BA" sz="2000" b="1" dirty="0" smtClean="0"/>
              <a:t>( engl. lossy</a:t>
            </a:r>
            <a:r>
              <a:rPr lang="bs-Latn-BA" sz="2000" b="1" dirty="0"/>
              <a:t>) </a:t>
            </a:r>
          </a:p>
          <a:p>
            <a:pPr marL="0" indent="0">
              <a:buNone/>
            </a:pPr>
            <a:r>
              <a:rPr lang="bs-Latn-BA" sz="2000" dirty="0" smtClean="0"/>
              <a:t>   </a:t>
            </a:r>
            <a:r>
              <a:rPr lang="bs-Latn-BA" sz="2000" b="1" dirty="0" smtClean="0"/>
              <a:t>-</a:t>
            </a:r>
            <a:r>
              <a:rPr lang="bs-Latn-BA" sz="2000" dirty="0" smtClean="0"/>
              <a:t> temelje </a:t>
            </a:r>
            <a:r>
              <a:rPr lang="bs-Latn-BA" sz="2000" dirty="0"/>
              <a:t>se na manama ljudskog </a:t>
            </a:r>
            <a:r>
              <a:rPr lang="bs-Latn-BA" sz="2000" dirty="0" smtClean="0"/>
              <a:t>oka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</a:t>
            </a:r>
            <a:r>
              <a:rPr lang="bs-Latn-BA" sz="2000" b="1" dirty="0" smtClean="0"/>
              <a:t>-</a:t>
            </a:r>
            <a:r>
              <a:rPr lang="bs-Latn-BA" sz="2000" dirty="0" smtClean="0"/>
              <a:t> algoritmi </a:t>
            </a:r>
            <a:r>
              <a:rPr lang="bs-Latn-BA" sz="2000" dirty="0"/>
              <a:t>rade na principu brisanja </a:t>
            </a:r>
            <a:r>
              <a:rPr lang="bs-Latn-BA" sz="2000" dirty="0" smtClean="0"/>
              <a:t>ili zaboravljanja </a:t>
            </a:r>
          </a:p>
          <a:p>
            <a:pPr marL="0" indent="0">
              <a:buNone/>
            </a:pPr>
            <a:r>
              <a:rPr lang="bs-Latn-BA" sz="2000" b="1" dirty="0"/>
              <a:t> </a:t>
            </a:r>
            <a:r>
              <a:rPr lang="bs-Latn-BA" sz="2000" b="1" dirty="0" smtClean="0"/>
              <a:t>    </a:t>
            </a:r>
            <a:r>
              <a:rPr lang="bs-Latn-BA" sz="2000" dirty="0"/>
              <a:t>nepotrebnih </a:t>
            </a:r>
            <a:r>
              <a:rPr lang="bs-Latn-BA" sz="2000" dirty="0" smtClean="0"/>
              <a:t>podataka</a:t>
            </a:r>
          </a:p>
          <a:p>
            <a:pPr marL="0" indent="0">
              <a:buNone/>
            </a:pPr>
            <a:r>
              <a:rPr lang="bs-Latn-BA" sz="2000" b="1" dirty="0"/>
              <a:t> </a:t>
            </a:r>
            <a:r>
              <a:rPr lang="bs-Latn-BA" sz="2000" b="1" dirty="0" smtClean="0"/>
              <a:t>  - </a:t>
            </a:r>
            <a:r>
              <a:rPr lang="bs-Latn-BA" sz="2000" dirty="0"/>
              <a:t>gubi se dio informacija o </a:t>
            </a:r>
            <a:r>
              <a:rPr lang="bs-Latn-BA" sz="2000" dirty="0" smtClean="0"/>
              <a:t>slici, ali </a:t>
            </a:r>
            <a:r>
              <a:rPr lang="bs-Latn-BA" sz="2000" dirty="0"/>
              <a:t>s druge strane </a:t>
            </a:r>
            <a:r>
              <a:rPr lang="bs-Latn-BA" sz="2000" dirty="0" smtClean="0"/>
              <a:t>dobijemo</a:t>
            </a:r>
          </a:p>
          <a:p>
            <a:pPr marL="0" indent="0">
              <a:buNone/>
            </a:pPr>
            <a:r>
              <a:rPr lang="bs-Latn-BA" sz="2000" b="1" dirty="0" smtClean="0"/>
              <a:t>     </a:t>
            </a:r>
            <a:r>
              <a:rPr lang="bs-Latn-BA" sz="2000" dirty="0"/>
              <a:t>sliku koja zauzima manje memorijskog </a:t>
            </a:r>
            <a:r>
              <a:rPr lang="bs-Latn-BA" sz="2000" dirty="0" smtClean="0"/>
              <a:t>prostora</a:t>
            </a:r>
            <a:endParaRPr lang="bs-Latn-BA" sz="2000" b="1" dirty="0"/>
          </a:p>
          <a:p>
            <a:pPr marL="0" indent="0">
              <a:buNone/>
            </a:pPr>
            <a:r>
              <a:rPr lang="bs-Latn-BA" sz="2000" b="1" dirty="0" smtClean="0"/>
              <a:t> </a:t>
            </a:r>
          </a:p>
          <a:p>
            <a:pPr marL="0" indent="0">
              <a:buNone/>
            </a:pPr>
            <a:endParaRPr lang="bs-Latn-BA" sz="2000" b="1" i="1" dirty="0"/>
          </a:p>
          <a:p>
            <a:pPr marL="0" indent="0">
              <a:buNone/>
            </a:pPr>
            <a:endParaRPr lang="bs-Latn-BA" sz="2000" b="1" i="1" dirty="0" smtClean="0"/>
          </a:p>
          <a:p>
            <a:pPr marL="0" indent="0">
              <a:buNone/>
            </a:pPr>
            <a:endParaRPr lang="bs-Latn-BA" sz="2000" b="1" i="1" dirty="0"/>
          </a:p>
          <a:p>
            <a:pPr marL="0" indent="0">
              <a:buNone/>
            </a:pPr>
            <a:endParaRPr lang="bs-Latn-BA" sz="2000" b="1" i="1" dirty="0" smtClean="0"/>
          </a:p>
          <a:p>
            <a:pPr marL="0" indent="0">
              <a:buNone/>
            </a:pPr>
            <a:r>
              <a:rPr lang="bs-Latn-BA" sz="2000" b="1" i="1" dirty="0"/>
              <a:t> </a:t>
            </a:r>
            <a:r>
              <a:rPr lang="bs-Latn-BA" sz="2000" b="1" i="1" dirty="0" smtClean="0"/>
              <a:t>                              </a:t>
            </a:r>
          </a:p>
          <a:p>
            <a:pPr marL="0" indent="0" algn="ctr">
              <a:buNone/>
            </a:pPr>
            <a:r>
              <a:rPr lang="bs-Latn-BA" sz="2000" b="1" i="1" dirty="0" smtClean="0"/>
              <a:t>  </a:t>
            </a:r>
            <a:r>
              <a:rPr lang="bs-Latn-BA" sz="1400" i="1" dirty="0" smtClean="0"/>
              <a:t>Sa </a:t>
            </a:r>
            <a:r>
              <a:rPr lang="bs-Latn-BA" sz="1400" i="1" dirty="0" smtClean="0"/>
              <a:t>kompresijom – bez kompresije </a:t>
            </a:r>
            <a:endParaRPr lang="bs-Latn-BA" sz="1400" dirty="0" smtClean="0"/>
          </a:p>
          <a:p>
            <a:pPr marL="0" indent="0">
              <a:buNone/>
            </a:pPr>
            <a:endParaRPr lang="bs-Latn-BA" sz="1100" b="1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29931"/>
            <a:ext cx="1676400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429931"/>
            <a:ext cx="1847850" cy="1571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350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99" y="-2036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bs-Latn-BA" b="1" dirty="0" smtClean="0">
                <a:solidFill>
                  <a:schemeClr val="tx1"/>
                </a:solidFill>
              </a:rPr>
              <a:t>VRSTE KOMPRESIJE</a:t>
            </a:r>
            <a:endParaRPr lang="bs-Latn-BA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s-Latn-BA" sz="2200" b="1" dirty="0"/>
              <a:t>k</a:t>
            </a:r>
            <a:r>
              <a:rPr lang="bs-Latn-BA" sz="2200" b="1" dirty="0" smtClean="0"/>
              <a:t>ompresija </a:t>
            </a:r>
            <a:r>
              <a:rPr lang="bs-Latn-BA" sz="2200" b="1" dirty="0"/>
              <a:t>bez gubitka </a:t>
            </a:r>
            <a:r>
              <a:rPr lang="bs-Latn-BA" sz="2200" b="1" dirty="0" smtClean="0"/>
              <a:t>podataka(engl. lossless)</a:t>
            </a:r>
          </a:p>
          <a:p>
            <a:pPr marL="0" indent="0">
              <a:buNone/>
            </a:pPr>
            <a:r>
              <a:rPr lang="bs-Latn-BA" sz="2200" b="1" dirty="0" smtClean="0"/>
              <a:t>   - </a:t>
            </a:r>
            <a:r>
              <a:rPr lang="bs-Latn-BA" sz="2200" dirty="0"/>
              <a:t>d</a:t>
            </a:r>
            <a:r>
              <a:rPr lang="bs-Latn-BA" sz="2200" dirty="0" smtClean="0"/>
              <a:t>rugi </a:t>
            </a:r>
            <a:r>
              <a:rPr lang="bs-Latn-BA" sz="2200" dirty="0"/>
              <a:t>naziv za ovu </a:t>
            </a:r>
            <a:r>
              <a:rPr lang="bs-Latn-BA" sz="2200" dirty="0" smtClean="0"/>
              <a:t>kompresiju </a:t>
            </a:r>
            <a:r>
              <a:rPr lang="bs-Latn-BA" sz="2200" dirty="0"/>
              <a:t>je nezaboravna </a:t>
            </a:r>
            <a:r>
              <a:rPr lang="bs-Latn-BA" sz="2200" dirty="0" smtClean="0"/>
              <a:t>kompresija</a:t>
            </a:r>
            <a:r>
              <a:rPr lang="bs-Latn-BA" sz="2200" b="1" dirty="0" smtClean="0"/>
              <a:t>   </a:t>
            </a:r>
          </a:p>
          <a:p>
            <a:pPr marL="0" indent="0">
              <a:buNone/>
            </a:pPr>
            <a:r>
              <a:rPr lang="bs-Latn-BA" sz="2200" b="1" dirty="0"/>
              <a:t> </a:t>
            </a:r>
            <a:r>
              <a:rPr lang="bs-Latn-BA" sz="2200" b="1" dirty="0" smtClean="0"/>
              <a:t>  - </a:t>
            </a:r>
            <a:r>
              <a:rPr lang="bs-Latn-BA" sz="2200" dirty="0" smtClean="0"/>
              <a:t>prilikom sažimanja podataka ne </a:t>
            </a:r>
            <a:r>
              <a:rPr lang="bs-Latn-BA" sz="2200" dirty="0"/>
              <a:t>dolazi do </a:t>
            </a:r>
            <a:r>
              <a:rPr lang="bs-Latn-BA" sz="2200" dirty="0" smtClean="0"/>
              <a:t>gubitka</a:t>
            </a:r>
          </a:p>
          <a:p>
            <a:pPr marL="0" indent="0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 </a:t>
            </a:r>
            <a:r>
              <a:rPr lang="bs-Latn-BA" sz="2200" dirty="0"/>
              <a:t>podataka i kvalitete informacija</a:t>
            </a:r>
            <a:r>
              <a:rPr lang="bs-Latn-BA" sz="2200" b="1" dirty="0" smtClean="0"/>
              <a:t>  </a:t>
            </a:r>
          </a:p>
          <a:p>
            <a:pPr marL="0" indent="0">
              <a:buNone/>
            </a:pPr>
            <a:r>
              <a:rPr lang="bs-Latn-BA" sz="2200" b="1" dirty="0"/>
              <a:t> </a:t>
            </a:r>
            <a:r>
              <a:rPr lang="bs-Latn-BA" sz="2200" b="1" dirty="0" smtClean="0"/>
              <a:t>  - </a:t>
            </a:r>
            <a:r>
              <a:rPr lang="bs-Latn-BA" sz="2200" dirty="0"/>
              <a:t>p</a:t>
            </a:r>
            <a:r>
              <a:rPr lang="bs-Latn-BA" sz="2200" dirty="0" smtClean="0"/>
              <a:t>rilikom </a:t>
            </a:r>
            <a:r>
              <a:rPr lang="bs-Latn-BA" sz="2200" dirty="0"/>
              <a:t>kompresije slike ovom metodom svi podaci </a:t>
            </a:r>
            <a:r>
              <a:rPr lang="bs-Latn-BA" sz="2200" dirty="0" smtClean="0"/>
              <a:t>slike</a:t>
            </a:r>
          </a:p>
          <a:p>
            <a:pPr marL="0" indent="0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</a:t>
            </a:r>
            <a:r>
              <a:rPr lang="bs-Latn-BA" sz="2200" dirty="0"/>
              <a:t>ostaju </a:t>
            </a:r>
            <a:r>
              <a:rPr lang="bs-Latn-BA" sz="2200" dirty="0" smtClean="0"/>
              <a:t>sadržani</a:t>
            </a:r>
          </a:p>
          <a:p>
            <a:pPr marL="0" indent="0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- isto </a:t>
            </a:r>
            <a:r>
              <a:rPr lang="bs-Latn-BA" sz="2200" dirty="0"/>
              <a:t>tako prilikom dekompresije mogu </a:t>
            </a:r>
            <a:r>
              <a:rPr lang="bs-Latn-BA" sz="2200" dirty="0" smtClean="0"/>
              <a:t>se vratiti </a:t>
            </a:r>
            <a:r>
              <a:rPr lang="bs-Latn-BA" sz="2200" dirty="0"/>
              <a:t>u izvorno </a:t>
            </a:r>
            <a:r>
              <a:rPr lang="bs-Latn-BA" sz="2200" dirty="0" smtClean="0"/>
              <a:t>  </a:t>
            </a:r>
          </a:p>
          <a:p>
            <a:pPr marL="0" indent="0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 stanje</a:t>
            </a:r>
            <a:r>
              <a:rPr lang="bs-Latn-BA" sz="2200" b="1" dirty="0" smtClean="0"/>
              <a:t>                                                          </a:t>
            </a:r>
            <a:endParaRPr lang="bs-Latn-BA" sz="2200" dirty="0"/>
          </a:p>
          <a:p>
            <a:endParaRPr lang="bs-Latn-BA" sz="2200" dirty="0" smtClean="0"/>
          </a:p>
          <a:p>
            <a:pPr marL="0" indent="0">
              <a:buNone/>
            </a:pPr>
            <a:endParaRPr lang="bs-Latn-BA" dirty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 smtClean="0"/>
          </a:p>
          <a:p>
            <a:pPr marL="0" indent="0" algn="ctr">
              <a:buNone/>
            </a:pPr>
            <a:r>
              <a:rPr lang="bs-Latn-BA" sz="1600" i="1" dirty="0" smtClean="0"/>
              <a:t>Kompresija </a:t>
            </a:r>
            <a:r>
              <a:rPr lang="bs-Latn-BA" sz="1600" i="1" dirty="0"/>
              <a:t>bez gubitka podataka</a:t>
            </a:r>
            <a:endParaRPr lang="bs-Latn-BA" sz="16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437112"/>
            <a:ext cx="4448175" cy="116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49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 dirty="0">
                <a:solidFill>
                  <a:schemeClr val="tx1"/>
                </a:solidFill>
              </a:rPr>
              <a:t>Metode Lossy </a:t>
            </a:r>
            <a:r>
              <a:rPr lang="bs-Latn-BA" b="1" dirty="0" smtClean="0">
                <a:solidFill>
                  <a:schemeClr val="tx1"/>
                </a:solidFill>
              </a:rPr>
              <a:t>kompresije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952939"/>
            <a:ext cx="7467600" cy="5877272"/>
          </a:xfrm>
        </p:spPr>
        <p:txBody>
          <a:bodyPr>
            <a:normAutofit/>
          </a:bodyPr>
          <a:lstStyle/>
          <a:p>
            <a:pPr algn="just"/>
            <a:r>
              <a:rPr lang="bs-Latn-BA" sz="2000" b="1" dirty="0"/>
              <a:t>Transformacijsko </a:t>
            </a:r>
            <a:r>
              <a:rPr lang="bs-Latn-BA" sz="2000" b="1" dirty="0" smtClean="0"/>
              <a:t>kodiranje</a:t>
            </a:r>
          </a:p>
          <a:p>
            <a:pPr marL="0" indent="0" algn="just">
              <a:buNone/>
            </a:pPr>
            <a:r>
              <a:rPr lang="bs-Latn-BA" sz="2000" dirty="0"/>
              <a:t>Cijeli proces može se svesti na četiri koraka:</a:t>
            </a:r>
            <a:endParaRPr lang="bs-Latn-BA" sz="2000" b="1" dirty="0" smtClean="0"/>
          </a:p>
          <a:p>
            <a:pPr marL="0" lvl="0" indent="0" algn="just">
              <a:buNone/>
            </a:pPr>
            <a:r>
              <a:rPr lang="bs-Latn-BA" sz="2000" b="1" dirty="0" smtClean="0"/>
              <a:t>    - </a:t>
            </a:r>
            <a:r>
              <a:rPr lang="bs-Latn-BA" sz="2000" dirty="0" smtClean="0"/>
              <a:t>podjela slike</a:t>
            </a:r>
            <a:endParaRPr lang="bs-Latn-BA" sz="2000" dirty="0"/>
          </a:p>
          <a:p>
            <a:pPr marL="0" lvl="0" indent="0" algn="just">
              <a:buNone/>
            </a:pPr>
            <a:r>
              <a:rPr lang="bs-Latn-BA" sz="2000" dirty="0" smtClean="0"/>
              <a:t>   </a:t>
            </a:r>
            <a:r>
              <a:rPr lang="bs-Latn-BA" sz="2000" b="1" dirty="0" smtClean="0"/>
              <a:t> - </a:t>
            </a:r>
            <a:r>
              <a:rPr lang="bs-Latn-BA" sz="2000" dirty="0" smtClean="0"/>
              <a:t>transformiranje slike</a:t>
            </a:r>
            <a:endParaRPr lang="bs-Latn-BA" sz="2000" dirty="0"/>
          </a:p>
          <a:p>
            <a:pPr marL="0" lvl="0" indent="0" algn="just">
              <a:buNone/>
            </a:pPr>
            <a:r>
              <a:rPr lang="bs-Latn-BA" sz="2000" dirty="0" smtClean="0"/>
              <a:t>   </a:t>
            </a:r>
            <a:r>
              <a:rPr lang="bs-Latn-BA" sz="2000" b="1" dirty="0" smtClean="0"/>
              <a:t> - </a:t>
            </a:r>
            <a:r>
              <a:rPr lang="bs-Latn-BA" sz="2000" dirty="0" smtClean="0"/>
              <a:t>kvantizacija koeficijenata</a:t>
            </a:r>
          </a:p>
          <a:p>
            <a:pPr marL="0" lvl="0" indent="0" algn="just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</a:t>
            </a:r>
            <a:r>
              <a:rPr lang="bs-Latn-BA" sz="2000" b="1" dirty="0" smtClean="0"/>
              <a:t>- </a:t>
            </a:r>
            <a:r>
              <a:rPr lang="bs-Latn-BA" sz="2000" dirty="0" smtClean="0"/>
              <a:t>Huffman kodiranje</a:t>
            </a:r>
            <a:endParaRPr lang="bs-Latn-BA" sz="2000" dirty="0"/>
          </a:p>
          <a:p>
            <a:pPr marL="0" indent="0" algn="just">
              <a:buNone/>
            </a:pPr>
            <a:r>
              <a:rPr lang="bs-Latn-BA" sz="2000" dirty="0"/>
              <a:t>Transformacijsko kodiranje vrši se u dva koraka:</a:t>
            </a:r>
          </a:p>
          <a:p>
            <a:pPr marL="0" lvl="0" indent="0" algn="just">
              <a:buNone/>
            </a:pPr>
            <a:r>
              <a:rPr lang="bs-Latn-BA" sz="2000" b="1" dirty="0" smtClean="0"/>
              <a:t>   - </a:t>
            </a:r>
            <a:r>
              <a:rPr lang="bs-Latn-BA" sz="2000" dirty="0"/>
              <a:t>segmentacija ( podjela slike na dvodimenzionalne vektore  </a:t>
            </a:r>
          </a:p>
          <a:p>
            <a:pPr marL="0" lvl="0" indent="0" algn="just">
              <a:buNone/>
            </a:pPr>
            <a:r>
              <a:rPr lang="bs-Latn-BA" sz="2000" dirty="0" smtClean="0"/>
              <a:t>  </a:t>
            </a:r>
            <a:r>
              <a:rPr lang="bs-Latn-BA" sz="2000" b="1" dirty="0" smtClean="0"/>
              <a:t> - </a:t>
            </a:r>
            <a:r>
              <a:rPr lang="bs-Latn-BA" sz="2000" dirty="0" smtClean="0"/>
              <a:t>te </a:t>
            </a:r>
            <a:r>
              <a:rPr lang="bs-Latn-BA" sz="2000" dirty="0"/>
              <a:t>transformiranje ( primjena izabrane transformacije ).</a:t>
            </a:r>
          </a:p>
          <a:p>
            <a:pPr marL="0" indent="0">
              <a:buNone/>
            </a:pPr>
            <a:endParaRPr lang="bs-Latn-BA" sz="1200" i="1" dirty="0" smtClean="0"/>
          </a:p>
          <a:p>
            <a:pPr marL="0" indent="0">
              <a:buNone/>
            </a:pPr>
            <a:endParaRPr lang="bs-Latn-BA" sz="1200" i="1" dirty="0"/>
          </a:p>
          <a:p>
            <a:pPr marL="0" indent="0">
              <a:buNone/>
            </a:pPr>
            <a:endParaRPr lang="bs-Latn-BA" sz="1200" i="1" dirty="0" smtClean="0"/>
          </a:p>
          <a:p>
            <a:pPr marL="0" indent="0">
              <a:buNone/>
            </a:pPr>
            <a:endParaRPr lang="bs-Latn-BA" sz="1200" i="1" dirty="0"/>
          </a:p>
          <a:p>
            <a:pPr marL="0" indent="0">
              <a:buNone/>
            </a:pPr>
            <a:endParaRPr lang="bs-Latn-BA" sz="1200" i="1" dirty="0" smtClean="0"/>
          </a:p>
          <a:p>
            <a:pPr marL="0" indent="0">
              <a:buNone/>
            </a:pPr>
            <a:endParaRPr lang="bs-Latn-BA" sz="1200" i="1" dirty="0"/>
          </a:p>
          <a:p>
            <a:pPr marL="0" indent="0" algn="ctr">
              <a:buNone/>
            </a:pPr>
            <a:r>
              <a:rPr lang="bs-Latn-BA" sz="1200" i="1" dirty="0" smtClean="0"/>
              <a:t>Blok </a:t>
            </a:r>
            <a:r>
              <a:rPr lang="bs-Latn-BA" sz="1200" i="1" dirty="0" smtClean="0"/>
              <a:t>shema transformacijskog kodiranje</a:t>
            </a:r>
            <a:endParaRPr lang="bs-Latn-BA" sz="1200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653136"/>
            <a:ext cx="5843406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467600" cy="706090"/>
          </a:xfrm>
        </p:spPr>
        <p:txBody>
          <a:bodyPr/>
          <a:lstStyle/>
          <a:p>
            <a:pPr algn="ctr"/>
            <a:r>
              <a:rPr lang="bs-Latn-BA" b="1" dirty="0">
                <a:solidFill>
                  <a:schemeClr val="tx1"/>
                </a:solidFill>
              </a:rPr>
              <a:t>Metode Lossy kompresije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2204864"/>
            <a:ext cx="7467600" cy="4873752"/>
          </a:xfrm>
        </p:spPr>
        <p:txBody>
          <a:bodyPr/>
          <a:lstStyle/>
          <a:p>
            <a:r>
              <a:rPr lang="bs-Latn-BA" sz="2000" b="1" dirty="0"/>
              <a:t>Vektorska </a:t>
            </a:r>
            <a:r>
              <a:rPr lang="bs-Latn-BA" sz="2000" b="1" dirty="0" smtClean="0"/>
              <a:t>kvantizacija</a:t>
            </a:r>
          </a:p>
          <a:p>
            <a:pPr marL="0" indent="0">
              <a:buNone/>
            </a:pPr>
            <a:r>
              <a:rPr lang="bs-Latn-BA" sz="2000" dirty="0" smtClean="0"/>
              <a:t>    Definiše </a:t>
            </a:r>
            <a:r>
              <a:rPr lang="bs-Latn-BA" sz="2000" dirty="0"/>
              <a:t>se na iteraciji sljedećih koraka:</a:t>
            </a:r>
          </a:p>
          <a:p>
            <a:pPr marL="0" lvl="0" indent="0">
              <a:buNone/>
            </a:pPr>
            <a:r>
              <a:rPr lang="bs-Latn-BA" sz="2000" dirty="0" smtClean="0"/>
              <a:t>      - podjela </a:t>
            </a:r>
            <a:r>
              <a:rPr lang="bs-Latn-BA" sz="2000" dirty="0"/>
              <a:t>područja za treniranje u N </a:t>
            </a:r>
            <a:r>
              <a:rPr lang="bs-Latn-BA" sz="2000" dirty="0" smtClean="0"/>
              <a:t>grupa</a:t>
            </a:r>
          </a:p>
          <a:p>
            <a:pPr marL="0" lv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- centroidi </a:t>
            </a:r>
            <a:r>
              <a:rPr lang="bs-Latn-BA" sz="2000" dirty="0"/>
              <a:t>tih grupa postaju vektori u kodnoj knjizi</a:t>
            </a:r>
          </a:p>
          <a:p>
            <a:pPr marL="0" indent="0">
              <a:buNone/>
            </a:pPr>
            <a:r>
              <a:rPr lang="bs-Latn-BA" sz="2000" dirty="0" smtClean="0"/>
              <a:t>      - proračunavanje </a:t>
            </a:r>
            <a:r>
              <a:rPr lang="bs-Latn-BA" sz="2000" dirty="0"/>
              <a:t>srednje distorzije; ako se postotno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  smanjenje </a:t>
            </a:r>
            <a:r>
              <a:rPr lang="bs-Latn-BA" sz="2000" dirty="0"/>
              <a:t>distorzije uporedi sa prethodnim korakom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  ispod  određenog </a:t>
            </a:r>
            <a:r>
              <a:rPr lang="bs-Latn-BA" sz="2000" dirty="0"/>
              <a:t>praga, onda se proces </a:t>
            </a:r>
            <a:r>
              <a:rPr lang="bs-Latn-BA" sz="2000" dirty="0" smtClean="0"/>
              <a:t>zaustavlja</a:t>
            </a:r>
            <a:endParaRPr lang="bs-Latn-BA" sz="2000" dirty="0"/>
          </a:p>
        </p:txBody>
      </p:sp>
    </p:spTree>
    <p:extLst>
      <p:ext uri="{BB962C8B-B14F-4D97-AF65-F5344CB8AC3E}">
        <p14:creationId xmlns:p14="http://schemas.microsoft.com/office/powerpoint/2010/main" val="23323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40" y="-171400"/>
            <a:ext cx="7467600" cy="1143000"/>
          </a:xfrm>
        </p:spPr>
        <p:txBody>
          <a:bodyPr/>
          <a:lstStyle/>
          <a:p>
            <a:pPr algn="ctr"/>
            <a:r>
              <a:rPr lang="bs-Latn-BA" b="1" dirty="0">
                <a:solidFill>
                  <a:schemeClr val="tx1"/>
                </a:solidFill>
              </a:rPr>
              <a:t>Metode Lossy kompresije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0873" y="1268760"/>
            <a:ext cx="7467600" cy="57378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s-Latn-BA" sz="2200" b="1" dirty="0" smtClean="0"/>
              <a:t>Fraktalno kodiranje</a:t>
            </a:r>
          </a:p>
          <a:p>
            <a:pPr marL="0" indent="0" algn="just">
              <a:buNone/>
            </a:pPr>
            <a:r>
              <a:rPr lang="bs-Latn-BA" sz="2200" b="1" dirty="0"/>
              <a:t> </a:t>
            </a:r>
            <a:r>
              <a:rPr lang="bs-Latn-BA" sz="2200" b="1" dirty="0" smtClean="0"/>
              <a:t>  - </a:t>
            </a:r>
            <a:r>
              <a:rPr lang="bs-Latn-BA" sz="2200" dirty="0"/>
              <a:t>u</a:t>
            </a:r>
            <a:r>
              <a:rPr lang="bs-Latn-BA" sz="2200" dirty="0" smtClean="0"/>
              <a:t> </a:t>
            </a:r>
            <a:r>
              <a:rPr lang="bs-Latn-BA" sz="2200" dirty="0"/>
              <a:t>srednjim </a:t>
            </a:r>
            <a:r>
              <a:rPr lang="bs-Latn-BA" sz="2200" dirty="0" smtClean="0"/>
              <a:t>80-tim </a:t>
            </a:r>
            <a:r>
              <a:rPr lang="bs-Latn-BA" sz="2200" dirty="0"/>
              <a:t>se započelo s proučavanjem ovih </a:t>
            </a:r>
            <a:endParaRPr lang="bs-Latn-BA" sz="2200" dirty="0" smtClean="0"/>
          </a:p>
          <a:p>
            <a:pPr marL="0" indent="0" algn="just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  načina </a:t>
            </a:r>
            <a:r>
              <a:rPr lang="bs-Latn-BA" sz="2200" dirty="0"/>
              <a:t>kodiranja</a:t>
            </a:r>
            <a:r>
              <a:rPr lang="bs-Latn-BA" sz="2200" dirty="0" smtClean="0"/>
              <a:t>   </a:t>
            </a:r>
          </a:p>
          <a:p>
            <a:pPr marL="0" indent="0" algn="just">
              <a:buNone/>
            </a:pPr>
            <a:r>
              <a:rPr lang="bs-Latn-BA" sz="2200" b="1" dirty="0"/>
              <a:t> </a:t>
            </a:r>
            <a:r>
              <a:rPr lang="bs-Latn-BA" sz="2200" b="1" dirty="0" smtClean="0"/>
              <a:t>  - </a:t>
            </a:r>
            <a:r>
              <a:rPr lang="bs-Latn-BA" sz="2200" dirty="0"/>
              <a:t>zasnovan je na opisu slike </a:t>
            </a:r>
            <a:r>
              <a:rPr lang="bs-Latn-BA" sz="2200" dirty="0" smtClean="0"/>
              <a:t>pomoću </a:t>
            </a:r>
            <a:r>
              <a:rPr lang="bs-Latn-BA" sz="2200" dirty="0"/>
              <a:t> </a:t>
            </a:r>
            <a:r>
              <a:rPr lang="bs-Latn-BA" sz="2200" dirty="0" smtClean="0"/>
              <a:t>fraktala (njihovih   </a:t>
            </a:r>
          </a:p>
          <a:p>
            <a:pPr marL="0" indent="0" algn="just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 parametara)</a:t>
            </a:r>
          </a:p>
          <a:p>
            <a:pPr marL="0" indent="0" algn="just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</a:t>
            </a:r>
            <a:r>
              <a:rPr lang="bs-Latn-BA" sz="2200" b="1" dirty="0" smtClean="0"/>
              <a:t>-</a:t>
            </a:r>
            <a:r>
              <a:rPr lang="bs-Latn-BA" sz="2200" dirty="0" smtClean="0"/>
              <a:t> </a:t>
            </a:r>
            <a:r>
              <a:rPr lang="bs-Latn-BA" sz="2200" dirty="0"/>
              <a:t>dobar je za prirodne </a:t>
            </a:r>
            <a:r>
              <a:rPr lang="bs-Latn-BA" sz="2200" dirty="0" smtClean="0"/>
              <a:t>scene</a:t>
            </a:r>
          </a:p>
          <a:p>
            <a:pPr marL="0" indent="0" algn="just">
              <a:buNone/>
            </a:pPr>
            <a:r>
              <a:rPr lang="bs-Latn-BA" sz="2200" dirty="0" smtClean="0"/>
              <a:t>   </a:t>
            </a:r>
            <a:r>
              <a:rPr lang="bs-Latn-BA" sz="2200" b="1" dirty="0" smtClean="0"/>
              <a:t>-</a:t>
            </a:r>
            <a:r>
              <a:rPr lang="bs-Latn-BA" sz="2200" dirty="0" smtClean="0"/>
              <a:t> zbog kompleksnosti i dugotrajnosti izvođenja</a:t>
            </a:r>
          </a:p>
          <a:p>
            <a:pPr marL="0" indent="0" algn="just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 algoritma njihova primjena </a:t>
            </a:r>
            <a:r>
              <a:rPr lang="bs-Latn-BA" sz="2200" dirty="0"/>
              <a:t>za komercijalne svrhe </a:t>
            </a:r>
            <a:r>
              <a:rPr lang="bs-Latn-BA" sz="2200" dirty="0" smtClean="0"/>
              <a:t>bila</a:t>
            </a:r>
          </a:p>
          <a:p>
            <a:pPr marL="0" indent="0" algn="just">
              <a:buNone/>
            </a:pPr>
            <a:r>
              <a:rPr lang="bs-Latn-BA" sz="2200" dirty="0"/>
              <a:t> </a:t>
            </a:r>
            <a:r>
              <a:rPr lang="bs-Latn-BA" sz="2200" dirty="0" smtClean="0"/>
              <a:t>    neprihvatljiva</a:t>
            </a:r>
            <a:endParaRPr lang="bs-Latn-BA" sz="2200" dirty="0"/>
          </a:p>
          <a:p>
            <a:pPr marL="0" indent="0" algn="just">
              <a:buNone/>
            </a:pPr>
            <a:r>
              <a:rPr lang="bs-Latn-BA" sz="2200" dirty="0" smtClean="0"/>
              <a:t>  </a:t>
            </a:r>
            <a:r>
              <a:rPr lang="bs-Latn-BA" sz="2200" b="1" dirty="0" smtClean="0"/>
              <a:t> - </a:t>
            </a:r>
            <a:r>
              <a:rPr lang="bs-Latn-BA" sz="2200" dirty="0" smtClean="0"/>
              <a:t>tako </a:t>
            </a:r>
            <a:r>
              <a:rPr lang="bs-Latn-BA" sz="2200" dirty="0"/>
              <a:t>danas postoje njihove upotrebljive </a:t>
            </a:r>
            <a:r>
              <a:rPr lang="bs-Latn-BA" sz="2200" dirty="0" smtClean="0"/>
              <a:t>verzije </a:t>
            </a:r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endParaRPr lang="bs-Latn-BA" sz="2000" dirty="0" smtClean="0"/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endParaRPr lang="bs-Latn-BA" sz="2000" dirty="0" smtClean="0"/>
          </a:p>
          <a:p>
            <a:pPr marL="0" indent="0" algn="just">
              <a:buNone/>
            </a:pPr>
            <a:endParaRPr lang="bs-Latn-BA" sz="2000" dirty="0"/>
          </a:p>
          <a:p>
            <a:pPr marL="0" indent="0" algn="ctr">
              <a:buNone/>
            </a:pPr>
            <a:endParaRPr lang="bs-Latn-BA" sz="1200" i="1" dirty="0" smtClean="0"/>
          </a:p>
          <a:p>
            <a:pPr marL="0" indent="0" algn="ctr">
              <a:buNone/>
            </a:pPr>
            <a:endParaRPr lang="bs-Latn-BA" sz="1200" i="1" dirty="0"/>
          </a:p>
          <a:p>
            <a:pPr marL="0" indent="0" algn="ctr">
              <a:buNone/>
            </a:pPr>
            <a:r>
              <a:rPr lang="bs-Latn-BA" sz="1300" i="1" dirty="0" smtClean="0"/>
              <a:t>Usvakoj </a:t>
            </a:r>
            <a:r>
              <a:rPr lang="bs-Latn-BA" sz="1300" i="1" dirty="0"/>
              <a:t>iteraciji objekt je transformirana verzija objekta iz prošle iteracije </a:t>
            </a:r>
            <a:endParaRPr lang="bs-Latn-BA" sz="13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11" y="4827637"/>
            <a:ext cx="2295525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453" y="5551537"/>
            <a:ext cx="2286000" cy="78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64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 dirty="0">
                <a:solidFill>
                  <a:schemeClr val="tx1"/>
                </a:solidFill>
              </a:rPr>
              <a:t>Metode Lossy kompresije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s-Latn-BA" sz="2000" b="1" dirty="0"/>
              <a:t>Aproksimacijske metode i segmentacija </a:t>
            </a:r>
            <a:endParaRPr lang="bs-Latn-BA" sz="2000" b="1" dirty="0" smtClean="0"/>
          </a:p>
          <a:p>
            <a:pPr marL="0" indent="0">
              <a:buNone/>
            </a:pPr>
            <a:r>
              <a:rPr lang="bs-Latn-BA" sz="2000" b="1" dirty="0"/>
              <a:t> </a:t>
            </a:r>
            <a:r>
              <a:rPr lang="bs-Latn-BA" sz="2000" b="1" dirty="0" smtClean="0"/>
              <a:t>   - </a:t>
            </a:r>
            <a:r>
              <a:rPr lang="bs-Latn-BA" sz="2000" dirty="0"/>
              <a:t>slika </a:t>
            </a:r>
            <a:r>
              <a:rPr lang="bs-Latn-BA" sz="2000" dirty="0" smtClean="0"/>
              <a:t>se modelira </a:t>
            </a:r>
            <a:r>
              <a:rPr lang="bs-Latn-BA" sz="2000" dirty="0"/>
              <a:t>kao mozaik </a:t>
            </a:r>
            <a:r>
              <a:rPr lang="bs-Latn-BA" sz="2000" dirty="0" smtClean="0"/>
              <a:t>regija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</a:t>
            </a:r>
            <a:r>
              <a:rPr lang="bs-Latn-BA" sz="2000" dirty="0"/>
              <a:t>svaka od tih regija karakterizirana je određenim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stepenom </a:t>
            </a:r>
            <a:r>
              <a:rPr lang="bs-Latn-BA" sz="2000" dirty="0"/>
              <a:t>uniformnosti svojih </a:t>
            </a:r>
            <a:r>
              <a:rPr lang="bs-Latn-BA" sz="2000" dirty="0" smtClean="0"/>
              <a:t>piksela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pr. polinomska aproksimacija </a:t>
            </a:r>
            <a:r>
              <a:rPr lang="bs-Latn-BA" sz="2000" dirty="0"/>
              <a:t>i </a:t>
            </a:r>
            <a:r>
              <a:rPr lang="bs-Latn-BA" sz="2000" dirty="0" smtClean="0"/>
              <a:t>aproksimacija teksturama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</a:t>
            </a:r>
            <a:r>
              <a:rPr lang="bs-Latn-BA" sz="2000" dirty="0"/>
              <a:t>a</a:t>
            </a:r>
            <a:r>
              <a:rPr lang="bs-Latn-BA" sz="2000" dirty="0" smtClean="0"/>
              <a:t>proksimacija </a:t>
            </a:r>
            <a:r>
              <a:rPr lang="bs-Latn-BA" sz="2000" dirty="0"/>
              <a:t>teksturama temelji se na sintezi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parametriziranih </a:t>
            </a:r>
            <a:r>
              <a:rPr lang="bs-Latn-BA" sz="2000" dirty="0"/>
              <a:t>tekstura baziranih na nekom modelu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polinomska aproksimacija zasniva se na </a:t>
            </a:r>
            <a:r>
              <a:rPr lang="bs-Latn-BA" sz="2000" dirty="0"/>
              <a:t>rekonstrukciji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regija </a:t>
            </a:r>
            <a:r>
              <a:rPr lang="bs-Latn-BA" sz="2000" dirty="0"/>
              <a:t>na osnovi srednjih vrijednosti polinomskih </a:t>
            </a:r>
            <a:r>
              <a:rPr lang="bs-Latn-BA" sz="2000" dirty="0" smtClean="0"/>
              <a:t>funkcija</a:t>
            </a:r>
            <a:endParaRPr lang="bs-Latn-BA" sz="2000" dirty="0"/>
          </a:p>
          <a:p>
            <a:pPr marL="0" indent="0">
              <a:buNone/>
            </a:pPr>
            <a:endParaRPr lang="bs-Latn-BA" sz="2000" dirty="0"/>
          </a:p>
        </p:txBody>
      </p:sp>
    </p:spTree>
    <p:extLst>
      <p:ext uri="{BB962C8B-B14F-4D97-AF65-F5344CB8AC3E}">
        <p14:creationId xmlns:p14="http://schemas.microsoft.com/office/powerpoint/2010/main" val="73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 dirty="0">
                <a:solidFill>
                  <a:schemeClr val="tx1"/>
                </a:solidFill>
              </a:rPr>
              <a:t>Metode </a:t>
            </a:r>
            <a:r>
              <a:rPr lang="bs-Latn-BA" b="1" dirty="0" smtClean="0">
                <a:solidFill>
                  <a:schemeClr val="tx1"/>
                </a:solidFill>
              </a:rPr>
              <a:t>lossless </a:t>
            </a:r>
            <a:r>
              <a:rPr lang="bs-Latn-BA" b="1" dirty="0">
                <a:solidFill>
                  <a:schemeClr val="tx1"/>
                </a:solidFill>
              </a:rPr>
              <a:t>kompresije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7859216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s-Latn-BA" sz="2000" b="1" dirty="0" smtClean="0"/>
          </a:p>
          <a:p>
            <a:r>
              <a:rPr lang="bs-Latn-BA" sz="2000" b="1" dirty="0" smtClean="0"/>
              <a:t>Run-length kodiranje</a:t>
            </a:r>
          </a:p>
          <a:p>
            <a:pPr marL="0" indent="0">
              <a:buNone/>
            </a:pPr>
            <a:r>
              <a:rPr lang="bs-Latn-BA" sz="2000" dirty="0" smtClean="0"/>
              <a:t>    - jednostavan </a:t>
            </a:r>
            <a:r>
              <a:rPr lang="bs-Latn-BA" sz="2000" dirty="0"/>
              <a:t>oblik kodiranja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 smtClean="0"/>
              <a:t>    - </a:t>
            </a:r>
            <a:r>
              <a:rPr lang="bs-Latn-BA" sz="2000" dirty="0"/>
              <a:t>prolazi kroz datoteku, te kada pronađe niz </a:t>
            </a:r>
            <a:r>
              <a:rPr lang="bs-Latn-BA" sz="2000" dirty="0" smtClean="0"/>
              <a:t>od dva </a:t>
            </a:r>
            <a:r>
              <a:rPr lang="bs-Latn-BA" sz="2000" dirty="0"/>
              <a:t>ili </a:t>
            </a:r>
            <a:r>
              <a:rPr lang="bs-Latn-BA" sz="2000" dirty="0" smtClean="0"/>
              <a:t>više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istih </a:t>
            </a:r>
            <a:r>
              <a:rPr lang="bs-Latn-BA" sz="2000" dirty="0"/>
              <a:t>znakova koji se </a:t>
            </a:r>
            <a:r>
              <a:rPr lang="bs-Latn-BA" sz="2000" dirty="0" smtClean="0"/>
              <a:t>ponavljaju ubacuje specijalne znakove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</a:t>
            </a:r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4577842"/>
            <a:ext cx="685972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936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 dirty="0">
                <a:solidFill>
                  <a:schemeClr val="tx1"/>
                </a:solidFill>
              </a:rPr>
              <a:t>Metode lossless kompresije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r>
              <a:rPr lang="bs-Latn-BA" sz="2000" b="1" dirty="0"/>
              <a:t>Huffmanovo </a:t>
            </a:r>
            <a:r>
              <a:rPr lang="bs-Latn-BA" sz="2000" b="1" dirty="0" smtClean="0"/>
              <a:t>kodiranje</a:t>
            </a:r>
          </a:p>
          <a:p>
            <a:pPr marL="0" indent="0">
              <a:buNone/>
            </a:pPr>
            <a:r>
              <a:rPr lang="bs-Latn-BA" sz="2000" dirty="0" smtClean="0"/>
              <a:t>    - dobio </a:t>
            </a:r>
            <a:r>
              <a:rPr lang="bs-Latn-BA" sz="2000" dirty="0"/>
              <a:t>ime po </a:t>
            </a:r>
            <a:r>
              <a:rPr lang="bs-Latn-BA" sz="2000" dirty="0" smtClean="0"/>
              <a:t>svome </a:t>
            </a:r>
            <a:r>
              <a:rPr lang="bs-Latn-BA" sz="2000" dirty="0"/>
              <a:t>izumitelju </a:t>
            </a:r>
            <a:r>
              <a:rPr lang="bs-Latn-BA" sz="2000" dirty="0" smtClean="0"/>
              <a:t>D.A.Huffman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na osnovu ponavljanja </a:t>
            </a:r>
            <a:r>
              <a:rPr lang="bs-Latn-BA" sz="2000" dirty="0"/>
              <a:t>pojedinih znakova </a:t>
            </a:r>
            <a:r>
              <a:rPr lang="bs-Latn-BA" sz="2000" dirty="0" smtClean="0"/>
              <a:t>algoritam   izgrađuje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težinsko binarno stablo</a:t>
            </a:r>
            <a:endParaRPr lang="bs-Latn-BA" sz="2000" dirty="0"/>
          </a:p>
          <a:p>
            <a:pPr marL="0" indent="0">
              <a:buNone/>
            </a:pPr>
            <a:r>
              <a:rPr lang="bs-Latn-BA" sz="2000" dirty="0" smtClean="0"/>
              <a:t>    - </a:t>
            </a:r>
            <a:r>
              <a:rPr lang="bs-Latn-BA" sz="2000" dirty="0"/>
              <a:t>s</a:t>
            </a:r>
            <a:r>
              <a:rPr lang="bs-Latn-BA" sz="2000" dirty="0" smtClean="0"/>
              <a:t>vaki </a:t>
            </a:r>
            <a:r>
              <a:rPr lang="bs-Latn-BA" sz="2000" dirty="0"/>
              <a:t>element napravljenog stabla dobiva novu kodnu </a:t>
            </a:r>
            <a:r>
              <a:rPr lang="bs-Latn-BA" sz="2000" dirty="0" smtClean="0"/>
              <a:t>riječ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</a:t>
            </a:r>
            <a:r>
              <a:rPr lang="bs-Latn-BA" sz="2000" dirty="0"/>
              <a:t>koja određuje poziciju znaka u </a:t>
            </a:r>
            <a:r>
              <a:rPr lang="bs-Latn-BA" sz="2000" dirty="0" smtClean="0"/>
              <a:t>stablu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znak </a:t>
            </a:r>
            <a:r>
              <a:rPr lang="bs-Latn-BA" sz="2000" dirty="0"/>
              <a:t>sa najvećom frekvencijom ponavljanja postaje </a:t>
            </a:r>
            <a:r>
              <a:rPr lang="bs-Latn-BA" sz="2000" dirty="0" smtClean="0"/>
              <a:t>korijen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</a:t>
            </a:r>
            <a:r>
              <a:rPr lang="bs-Latn-BA" sz="2000" dirty="0"/>
              <a:t>stabla, te mu se pridružuje najkraća kodna </a:t>
            </a:r>
            <a:r>
              <a:rPr lang="bs-Latn-BA" sz="2000" dirty="0" smtClean="0"/>
              <a:t>riječ</a:t>
            </a:r>
            <a:endParaRPr lang="bs-Latn-BA" sz="2000" dirty="0"/>
          </a:p>
          <a:p>
            <a:pPr marL="0" indent="0">
              <a:buNone/>
            </a:pPr>
            <a:r>
              <a:rPr lang="bs-Latn-BA" sz="2000" dirty="0" smtClean="0"/>
              <a:t>  </a:t>
            </a:r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/>
          </a:p>
          <a:p>
            <a:pPr marL="0" indent="0" algn="ctr">
              <a:buNone/>
            </a:pPr>
            <a:endParaRPr lang="bs-Latn-BA" sz="1400" i="1" dirty="0" smtClean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4869160"/>
            <a:ext cx="576072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790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1"/>
                </a:solidFill>
              </a:rPr>
              <a:t>Metode lossless kompresije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/>
          </a:bodyPr>
          <a:lstStyle/>
          <a:p>
            <a:r>
              <a:rPr lang="bs-Latn-BA" sz="2000" b="1" dirty="0" smtClean="0"/>
              <a:t>Entropijsko </a:t>
            </a:r>
            <a:r>
              <a:rPr lang="bs-Latn-BA" sz="2000" b="1" dirty="0"/>
              <a:t>kodiranje</a:t>
            </a:r>
          </a:p>
          <a:p>
            <a:pPr marL="0" indent="0">
              <a:buNone/>
            </a:pPr>
            <a:r>
              <a:rPr lang="bs-Latn-BA" sz="2000" dirty="0" smtClean="0"/>
              <a:t>    - koder </a:t>
            </a:r>
            <a:r>
              <a:rPr lang="bs-Latn-BA" sz="2000" dirty="0"/>
              <a:t>i dekoder  sadrže jednak riječnik metasimbola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dirty="0" smtClean="0"/>
              <a:t>   - </a:t>
            </a:r>
            <a:r>
              <a:rPr lang="bs-Latn-BA" sz="2000" dirty="0"/>
              <a:t>svaki predstavlja cijelu sekvenciju ulaznih znakova</a:t>
            </a:r>
          </a:p>
          <a:p>
            <a:pPr marL="0" indent="0">
              <a:buNone/>
            </a:pPr>
            <a:r>
              <a:rPr lang="bs-Latn-BA" dirty="0" smtClean="0"/>
              <a:t>   - </a:t>
            </a:r>
            <a:r>
              <a:rPr lang="bs-Latn-BA" sz="2000" dirty="0"/>
              <a:t>k</a:t>
            </a:r>
            <a:r>
              <a:rPr lang="bs-Latn-BA" sz="2000" dirty="0" smtClean="0"/>
              <a:t>odovani </a:t>
            </a:r>
            <a:r>
              <a:rPr lang="bs-Latn-BA" sz="2000" dirty="0"/>
              <a:t>podaci ne trebaju sadržavati riječnik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dirty="0" smtClean="0"/>
              <a:t>   - </a:t>
            </a:r>
            <a:r>
              <a:rPr lang="bs-Latn-BA" sz="2000" dirty="0"/>
              <a:t>odnos kompresije iznosi do 1:8 za prosječne tablice koje </a:t>
            </a:r>
            <a:r>
              <a:rPr lang="bs-Latn-BA" sz="2000" dirty="0" smtClean="0"/>
              <a:t>  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 rastu </a:t>
            </a:r>
            <a:r>
              <a:rPr lang="bs-Latn-BA" sz="2000" dirty="0"/>
              <a:t>s izvođenjem algoritma</a:t>
            </a:r>
          </a:p>
          <a:p>
            <a:pPr marL="0" indent="0">
              <a:buNone/>
            </a:pPr>
            <a:endParaRPr lang="bs-Latn-BA" dirty="0" smtClean="0"/>
          </a:p>
          <a:p>
            <a:pPr marL="0" indent="0">
              <a:buNone/>
            </a:pPr>
            <a:endParaRPr lang="bs-Latn-BA" dirty="0"/>
          </a:p>
          <a:p>
            <a:pPr marL="0" indent="0">
              <a:buNone/>
            </a:pPr>
            <a:endParaRPr lang="bs-Latn-BA" dirty="0" smtClean="0"/>
          </a:p>
          <a:p>
            <a:pPr marL="0" indent="0">
              <a:buNone/>
            </a:pPr>
            <a:endParaRPr lang="bs-Latn-BA" dirty="0"/>
          </a:p>
          <a:p>
            <a:pPr marL="0" indent="0">
              <a:buNone/>
            </a:pPr>
            <a:endParaRPr lang="bs-Latn-BA" dirty="0" smtClean="0"/>
          </a:p>
          <a:p>
            <a:pPr marL="0" indent="0">
              <a:buNone/>
            </a:pPr>
            <a:endParaRPr lang="bs-Latn-BA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4077072"/>
            <a:ext cx="4896544" cy="231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106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>
                <a:solidFill>
                  <a:schemeClr val="tx1"/>
                </a:solidFill>
              </a:rPr>
              <a:t>Metode lossless kompresije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94802"/>
            <a:ext cx="7467600" cy="4873752"/>
          </a:xfrm>
        </p:spPr>
        <p:txBody>
          <a:bodyPr>
            <a:normAutofit/>
          </a:bodyPr>
          <a:lstStyle/>
          <a:p>
            <a:r>
              <a:rPr lang="bs-Latn-BA" sz="2000" b="1" dirty="0"/>
              <a:t>Kodiranje </a:t>
            </a:r>
            <a:r>
              <a:rPr lang="bs-Latn-BA" sz="2000" b="1" dirty="0" smtClean="0"/>
              <a:t>područja</a:t>
            </a:r>
          </a:p>
          <a:p>
            <a:pPr marL="0" indent="0">
              <a:buNone/>
            </a:pPr>
            <a:r>
              <a:rPr lang="bs-Latn-BA" sz="2000" b="1" dirty="0"/>
              <a:t> </a:t>
            </a:r>
            <a:r>
              <a:rPr lang="bs-Latn-BA" sz="2000" b="1" dirty="0" smtClean="0"/>
              <a:t>   - </a:t>
            </a:r>
            <a:r>
              <a:rPr lang="bs-Latn-BA" sz="2000" dirty="0"/>
              <a:t>poboljšana verzija run-length </a:t>
            </a:r>
            <a:r>
              <a:rPr lang="bs-Latn-BA" sz="2000" dirty="0" smtClean="0"/>
              <a:t>kodiranja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</a:t>
            </a:r>
            <a:r>
              <a:rPr lang="bs-Latn-BA" sz="2000" dirty="0"/>
              <a:t>iskorištava dvodimenzionalnu karakteristiku </a:t>
            </a:r>
            <a:r>
              <a:rPr lang="bs-Latn-BA" sz="2000" dirty="0" smtClean="0"/>
              <a:t>slika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algoritam </a:t>
            </a:r>
            <a:r>
              <a:rPr lang="bs-Latn-BA" sz="2000" dirty="0"/>
              <a:t>pokušava pronaći pravougle regije jednakih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karakteristika 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koduju se </a:t>
            </a:r>
            <a:r>
              <a:rPr lang="bs-Latn-BA" sz="2000" dirty="0"/>
              <a:t>u opisnoj formi kao elementi s dvije tačke i </a:t>
            </a:r>
            <a:endParaRPr lang="bs-Latn-BA" sz="2000" dirty="0" smtClean="0"/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određenom strukturom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- </a:t>
            </a:r>
            <a:r>
              <a:rPr lang="bs-Latn-BA" sz="2000" dirty="0"/>
              <a:t>da bi se omogućilo dekodovanje bez </a:t>
            </a:r>
            <a:r>
              <a:rPr lang="bs-Latn-BA" sz="2000" dirty="0" smtClean="0"/>
              <a:t>gubitaka</a:t>
            </a:r>
            <a:r>
              <a:rPr lang="bs-Latn-BA" sz="2000" dirty="0"/>
              <a:t> </a:t>
            </a:r>
            <a:r>
              <a:rPr lang="bs-Latn-BA" sz="2000" dirty="0" smtClean="0"/>
              <a:t>treba cijela </a:t>
            </a:r>
          </a:p>
          <a:p>
            <a:pPr marL="0" indent="0">
              <a:buNone/>
            </a:pPr>
            <a:r>
              <a:rPr lang="bs-Latn-BA" sz="2000" dirty="0"/>
              <a:t> </a:t>
            </a:r>
            <a:r>
              <a:rPr lang="bs-Latn-BA" sz="2000" dirty="0" smtClean="0"/>
              <a:t>      slika biti opisana</a:t>
            </a:r>
            <a:endParaRPr lang="bs-Latn-BA" sz="2000" dirty="0"/>
          </a:p>
        </p:txBody>
      </p:sp>
    </p:spTree>
    <p:extLst>
      <p:ext uri="{BB962C8B-B14F-4D97-AF65-F5344CB8AC3E}">
        <p14:creationId xmlns:p14="http://schemas.microsoft.com/office/powerpoint/2010/main" val="39692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517"/>
            <a:ext cx="7467600" cy="1143000"/>
          </a:xfrm>
        </p:spPr>
        <p:txBody>
          <a:bodyPr/>
          <a:lstStyle/>
          <a:p>
            <a:r>
              <a:rPr lang="bs-Latn-BA" b="1" dirty="0" smtClean="0"/>
              <a:t>PNG </a:t>
            </a:r>
            <a:r>
              <a:rPr lang="bs-Latn-BA" b="1" dirty="0"/>
              <a:t>(Portable Network </a:t>
            </a:r>
            <a:r>
              <a:rPr lang="bs-Latn-BA" b="1" dirty="0" smtClean="0"/>
              <a:t>Graphics)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53068990"/>
              </p:ext>
            </p:extLst>
          </p:nvPr>
        </p:nvGraphicFramePr>
        <p:xfrm>
          <a:off x="467544" y="1340768"/>
          <a:ext cx="74676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600"/>
              </a:tblGrid>
              <a:tr h="370840">
                <a:tc>
                  <a:txBody>
                    <a:bodyPr/>
                    <a:lstStyle/>
                    <a:p>
                      <a:endParaRPr lang="bs-Latn-BA" dirty="0" smtClean="0"/>
                    </a:p>
                    <a:p>
                      <a:r>
                        <a:rPr lang="bs-Latn-BA" dirty="0" smtClean="0"/>
                        <a:t>Činjenice:</a:t>
                      </a:r>
                    </a:p>
                    <a:p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podržava potpunu paletu boje i djelomičnu transparenciju što ga čini visokokvalitetnim formatom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kumimoji="0" lang="bs-Latn-BA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pogodan za izradu dizajna kompleksnih grafičkih sučelja na webu, ali i </a:t>
                      </a:r>
                      <a:r>
                        <a:rPr kumimoji="0" lang="bs-Latn-BA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desktop</a:t>
                      </a: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okruženju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bs-Latn-BA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raširen kao format za ikone visoke kvalitete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bs-Latn-BA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nastanak PNG-a potaknut kontroverzom oko prava na GIF format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bs-Latn-BA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obzirom da podržava samo RGB prostor boja (a ne i CMYK), nije pogodan za profesionalnu </a:t>
                      </a: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upotrebu </a:t>
                      </a: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(tisak)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kumimoji="0" lang="bs-Latn-BA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46" y="1325639"/>
            <a:ext cx="1327982" cy="87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77502877"/>
              </p:ext>
            </p:extLst>
          </p:nvPr>
        </p:nvGraphicFramePr>
        <p:xfrm>
          <a:off x="539552" y="620688"/>
          <a:ext cx="7467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bs-Latn-BA" dirty="0" smtClean="0"/>
                    </a:p>
                    <a:p>
                      <a:pPr algn="ctr"/>
                      <a:r>
                        <a:rPr lang="bs-Latn-BA" dirty="0" smtClean="0"/>
                        <a:t> Kada koristiti PNG</a:t>
                      </a:r>
                    </a:p>
                    <a:p>
                      <a:pPr algn="ctr"/>
                      <a:endParaRPr lang="bs-Latn-B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s-Latn-BA" dirty="0" smtClean="0"/>
                    </a:p>
                    <a:p>
                      <a:pPr algn="ctr"/>
                      <a:r>
                        <a:rPr lang="bs-Latn-BA" dirty="0" smtClean="0"/>
                        <a:t>Kada ne koristiti PNG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prikaz grafički intenzivnog sadržaja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fotografije, jer će datoteke biti prevelike (kompresija neće </a:t>
                      </a:r>
                    </a:p>
                    <a:p>
                      <a:r>
                        <a:rPr lang="bs-Latn-BA" baseline="0" dirty="0" smtClean="0"/>
                        <a:t>     biti učinkovita)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dizajn modernih grafičkih sučelja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gdje je potrebna transparencija po alfa-kanalu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gdje GIF nije dostatan radi limita na 256 boja, a potrebna je izvorna kvaliteta sadržaja</a:t>
                      </a:r>
                      <a:endParaRPr lang="bs-Latn-BA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podržava 24-bitnu i veće palete boja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s-Latn-B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827" y="5186349"/>
            <a:ext cx="2524860" cy="167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/>
              <a:t>GIF format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14958696"/>
              </p:ext>
            </p:extLst>
          </p:nvPr>
        </p:nvGraphicFramePr>
        <p:xfrm>
          <a:off x="467544" y="1196752"/>
          <a:ext cx="8003232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3232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bs-Latn-B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Graphics Interchange Format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kumimoji="0" lang="bs-Latn-BA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predstavljen 1987. g. te primarno namijenjen za upotrebu na webu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podržanost i prenosivost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održava najviše 8-bitnu dubinu boje (256 boja)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kompresija kod GIF-a je bez gubitaka (</a:t>
                      </a:r>
                      <a:r>
                        <a:rPr kumimoji="0" lang="bs-Latn-BA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lossless</a:t>
                      </a: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bs-Latn-BA" dirty="0" smtClean="0"/>
                        <a:t>podražava animaciju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bs-Latn-BA" dirty="0" smtClean="0"/>
                        <a:t>animacija se sastoji od niza sličica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bs-Latn-BA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bs-Latn-BA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bs-Latn-BA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bs-Latn-BA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bs-Latn-BA" dirty="0" smtClean="0"/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bs-Latn-BA" dirty="0" smtClean="0"/>
                    </a:p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bs-Latn-BA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4437113"/>
            <a:ext cx="1701575" cy="12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8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dirty="0"/>
              <a:t> </a:t>
            </a:r>
            <a:r>
              <a:rPr lang="bs-Latn-BA" dirty="0"/>
              <a:t/>
            </a:r>
            <a:br>
              <a:rPr lang="bs-Latn-BA" dirty="0"/>
            </a:br>
            <a:r>
              <a:rPr lang="bs-Latn-BA" b="1" dirty="0"/>
              <a:t>BMP format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73204109"/>
              </p:ext>
            </p:extLst>
          </p:nvPr>
        </p:nvGraphicFramePr>
        <p:xfrm>
          <a:off x="491530" y="1052736"/>
          <a:ext cx="7283152" cy="5461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3152"/>
              </a:tblGrid>
              <a:tr h="3771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Skraćenica BMP je od engl</a:t>
                      </a:r>
                      <a:r>
                        <a:rPr kumimoji="0" lang="bs-Latn-B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riječi Bitmap</a:t>
                      </a:r>
                      <a:endParaRPr lang="bs-Latn-BA" dirty="0"/>
                    </a:p>
                  </a:txBody>
                  <a:tcPr/>
                </a:tc>
              </a:tr>
              <a:tr h="65089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nesažeti (iako postoji i sažeti) zapis podataka bez gubitaka kvalitete slike</a:t>
                      </a:r>
                      <a:endParaRPr lang="bs-Latn-BA" dirty="0"/>
                    </a:p>
                  </a:txBody>
                  <a:tcPr/>
                </a:tc>
              </a:tr>
              <a:tr h="3771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pohranu crteža i jednostavnijih slika</a:t>
                      </a:r>
                      <a:endParaRPr lang="bs-Latn-BA" dirty="0"/>
                    </a:p>
                  </a:txBody>
                  <a:tcPr/>
                </a:tc>
              </a:tr>
              <a:tr h="37710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pohranu fotografija</a:t>
                      </a:r>
                      <a:endParaRPr lang="bs-Latn-BA" dirty="0" smtClean="0"/>
                    </a:p>
                  </a:txBody>
                  <a:tcPr/>
                </a:tc>
              </a:tr>
              <a:tr h="65089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upotrebljava se vrlo rijetko jer koristi nesažeti zapis koji kod većih razlučivosti i broja boja zauzima mnogo memorije</a:t>
                      </a:r>
                      <a:endParaRPr lang="bs-Latn-BA" dirty="0"/>
                    </a:p>
                  </a:txBody>
                  <a:tcPr/>
                </a:tc>
              </a:tr>
              <a:tr h="3771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podržava prozirnost i animaciju</a:t>
                      </a:r>
                    </a:p>
                  </a:txBody>
                  <a:tcPr/>
                </a:tc>
              </a:tr>
              <a:tr h="2590371">
                <a:tc>
                  <a:txBody>
                    <a:bodyPr/>
                    <a:lstStyle/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bs-Latn-BA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37112"/>
            <a:ext cx="1714500" cy="1647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681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/>
              <a:t>TIFF format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89382267"/>
              </p:ext>
            </p:extLst>
          </p:nvPr>
        </p:nvGraphicFramePr>
        <p:xfrm>
          <a:off x="467544" y="1036680"/>
          <a:ext cx="7467600" cy="574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600"/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Tag-based Image File Format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sažimanje podataka bez gubitka ali može pohranjivati i nesažete podatke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pohranu crteža i jednostavnijih slika do fotografija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prednosti formata u odnosu na BMP format je manje zauzeće memorije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prednost ovog formata u odnosu na JPEG format kvaliteta slika</a:t>
                      </a:r>
                      <a:endParaRPr lang="bs-Latn-BA" dirty="0"/>
                    </a:p>
                  </a:txBody>
                  <a:tcPr/>
                </a:tc>
              </a:tr>
              <a:tr h="33120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bs-Latn-BA" sz="140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s-Latn-BA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TIFF </a:t>
                      </a:r>
                      <a:r>
                        <a:rPr kumimoji="0" lang="bs-Latn-BA" sz="14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bez kompresije (lijevo), a TIFF sa LZW kompresijom (desno)</a:t>
                      </a:r>
                      <a:endParaRPr kumimoji="0" lang="bs-Latn-BA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bs-Latn-B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790988"/>
            <a:ext cx="2209800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772984"/>
            <a:ext cx="2362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36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/>
              <a:t>JPEG(JPG) format</a:t>
            </a: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25312010"/>
              </p:ext>
            </p:extLst>
          </p:nvPr>
        </p:nvGraphicFramePr>
        <p:xfrm>
          <a:off x="457200" y="1600200"/>
          <a:ext cx="5338936" cy="4997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8936"/>
              </a:tblGrid>
              <a:tr h="115742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Joint Photographic Experts Group</a:t>
                      </a:r>
                      <a:endParaRPr lang="bs-Latn-BA" dirty="0"/>
                    </a:p>
                  </a:txBody>
                  <a:tcPr/>
                </a:tc>
              </a:tr>
              <a:tr h="115742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sažimanje podataka sa gubitkom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kvalitete slike</a:t>
                      </a:r>
                      <a:endParaRPr lang="bs-Latn-BA" dirty="0"/>
                    </a:p>
                  </a:txBody>
                  <a:tcPr/>
                </a:tc>
              </a:tr>
              <a:tr h="670574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koristi se za pohranjivanje fotografija</a:t>
                      </a:r>
                      <a:endParaRPr lang="bs-Latn-BA" dirty="0"/>
                    </a:p>
                  </a:txBody>
                  <a:tcPr/>
                </a:tc>
              </a:tr>
              <a:tr h="670574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manjem zauzeće</a:t>
                      </a:r>
                      <a:r>
                        <a:rPr kumimoji="0" lang="bs-Latn-BA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memorije</a:t>
                      </a:r>
                      <a:endParaRPr lang="bs-Latn-BA" dirty="0"/>
                    </a:p>
                  </a:txBody>
                  <a:tcPr/>
                </a:tc>
              </a:tr>
              <a:tr h="670574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podržava prozirnost i animaciju.</a:t>
                      </a:r>
                      <a:endParaRPr lang="bs-Latn-BA" dirty="0"/>
                    </a:p>
                  </a:txBody>
                  <a:tcPr/>
                </a:tc>
              </a:tr>
              <a:tr h="670574">
                <a:tc>
                  <a:txBody>
                    <a:bodyPr/>
                    <a:lstStyle/>
                    <a:p>
                      <a:endParaRPr lang="bs-Latn-B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18698"/>
            <a:ext cx="2016224" cy="514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3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 smtClean="0"/>
              <a:t>RAW FORMAT</a:t>
            </a:r>
            <a:endParaRPr lang="bs-Latn-B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2975097"/>
              </p:ext>
            </p:extLst>
          </p:nvPr>
        </p:nvGraphicFramePr>
        <p:xfrm>
          <a:off x="457200" y="1600200"/>
          <a:ext cx="7467600" cy="4781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7600"/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bs-Latn-BA" dirty="0" smtClean="0"/>
                        <a:t>raw= sirov,</a:t>
                      </a:r>
                      <a:r>
                        <a:rPr lang="bs-Latn-BA" baseline="0" dirty="0" smtClean="0"/>
                        <a:t> neobrađen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fotoaparat bilježi sve podatke koje je zabilježio i sam digitalni senzor fotoaparata</a:t>
                      </a:r>
                      <a:endParaRPr lang="bs-Latn-B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kada vam je potreban najveći mogući kvalitet koji može zabilježiti vaš fotoaparat</a:t>
                      </a:r>
                      <a:r>
                        <a:rPr kumimoji="0" lang="bs-Latn-BA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koristite ovaj format </a:t>
                      </a:r>
                      <a:endParaRPr lang="bs-Latn-BA" dirty="0"/>
                    </a:p>
                  </a:txBody>
                  <a:tcPr/>
                </a:tc>
              </a:tr>
              <a:tr h="313012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kumimoji="0" lang="bs-Latn-B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nema kompresije pa ni redukcije kvaliteta slike</a:t>
                      </a:r>
                      <a:endParaRPr lang="bs-Latn-B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872946"/>
            <a:ext cx="3384376" cy="22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dirty="0" smtClean="0"/>
              <a:t>ZAKLJUČAK</a:t>
            </a:r>
            <a:endParaRPr lang="bs-Latn-B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bs-Latn-BA" sz="2000" dirty="0"/>
              <a:t>z</a:t>
            </a:r>
            <a:r>
              <a:rPr lang="bs-Latn-BA" sz="2000" dirty="0" smtClean="0"/>
              <a:t>a pohranjivanje crteža </a:t>
            </a:r>
            <a:r>
              <a:rPr lang="bs-Latn-BA" sz="2000" dirty="0"/>
              <a:t>ili </a:t>
            </a:r>
            <a:r>
              <a:rPr lang="bs-Latn-BA" sz="2000" dirty="0" smtClean="0"/>
              <a:t>slika </a:t>
            </a:r>
            <a:r>
              <a:rPr lang="bs-Latn-BA" sz="2000" dirty="0"/>
              <a:t>s relativno malo boja najbolje je koristiti GIFF </a:t>
            </a:r>
            <a:r>
              <a:rPr lang="bs-Latn-BA" sz="2000" dirty="0" smtClean="0"/>
              <a:t>format</a:t>
            </a:r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 smtClean="0"/>
              <a:t> GIFF format </a:t>
            </a:r>
            <a:r>
              <a:rPr lang="bs-Latn-BA" sz="2000" dirty="0"/>
              <a:t>daje najbolji omjer između kvalitete i zauzeća prostora na </a:t>
            </a:r>
            <a:r>
              <a:rPr lang="bs-Latn-BA" sz="2000" dirty="0" smtClean="0"/>
              <a:t>disku</a:t>
            </a:r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 smtClean="0"/>
              <a:t> </a:t>
            </a:r>
            <a:r>
              <a:rPr lang="bs-Latn-BA" sz="2000" dirty="0"/>
              <a:t>z</a:t>
            </a:r>
            <a:r>
              <a:rPr lang="bs-Latn-BA" sz="2000" dirty="0" smtClean="0"/>
              <a:t>a </a:t>
            </a:r>
            <a:r>
              <a:rPr lang="bs-Latn-BA" sz="2000" dirty="0"/>
              <a:t>fotografije i slike s mnogo boja (ili nijansi sive boje) odnosno prelaza boja koje trebaju biti što kvalitetnije preporučuje se upotreba TIFF </a:t>
            </a:r>
            <a:r>
              <a:rPr lang="bs-Latn-BA" sz="2000" dirty="0" smtClean="0"/>
              <a:t>formata</a:t>
            </a:r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/>
              <a:t>z</a:t>
            </a:r>
            <a:r>
              <a:rPr lang="bs-Latn-BA" sz="2000" dirty="0" smtClean="0"/>
              <a:t>a </a:t>
            </a:r>
            <a:r>
              <a:rPr lang="bs-Latn-BA" sz="2000" dirty="0"/>
              <a:t>istu namjenu, ali ako nije toliko kritična kvaliteta slike već je bitno zauzeće memorije preporučuje se JPEG </a:t>
            </a:r>
            <a:r>
              <a:rPr lang="bs-Latn-BA" sz="2000" dirty="0" smtClean="0"/>
              <a:t>format</a:t>
            </a:r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/>
              <a:t>f</a:t>
            </a:r>
            <a:r>
              <a:rPr lang="bs-Latn-BA" sz="2000" dirty="0" smtClean="0"/>
              <a:t>ormati </a:t>
            </a:r>
            <a:r>
              <a:rPr lang="bs-Latn-BA" sz="2000" dirty="0"/>
              <a:t>koji su pogodni i najviše se koriste na internetu su JPEG i </a:t>
            </a:r>
            <a:r>
              <a:rPr lang="bs-Latn-BA" sz="2000" dirty="0" smtClean="0"/>
              <a:t>GIF</a:t>
            </a:r>
            <a:endParaRPr lang="bs-Latn-BA" sz="2000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19572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996</TotalTime>
  <Words>1176</Words>
  <Application>Microsoft Office PowerPoint</Application>
  <PresentationFormat>On-screen Show (4:3)</PresentationFormat>
  <Paragraphs>237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UNIVERZITET U ZENICI  FILOZOFSKI FAKULTET  MATEMATIKA I INFORMATIKA</vt:lpstr>
      <vt:lpstr>Historijski pregled</vt:lpstr>
      <vt:lpstr>ŠTA JE KOMPRESIJA SLIKE?</vt:lpstr>
      <vt:lpstr>vrste kompresije  </vt:lpstr>
      <vt:lpstr>VRSTE KOMPRESIJE</vt:lpstr>
      <vt:lpstr>Metode Lossy kompresije </vt:lpstr>
      <vt:lpstr>Metode Lossy kompresije</vt:lpstr>
      <vt:lpstr>Metode Lossy kompresije</vt:lpstr>
      <vt:lpstr>Metode Lossy kompresije</vt:lpstr>
      <vt:lpstr>Metode lossless kompresije</vt:lpstr>
      <vt:lpstr>Metode lossless kompresije</vt:lpstr>
      <vt:lpstr>Metode lossless kompresije</vt:lpstr>
      <vt:lpstr>Metode lossless kompresije</vt:lpstr>
      <vt:lpstr>PNG (Portable Network Graphics)</vt:lpstr>
      <vt:lpstr>PowerPoint Presentation</vt:lpstr>
      <vt:lpstr>GIF format </vt:lpstr>
      <vt:lpstr>  BMP format </vt:lpstr>
      <vt:lpstr>TIFF format </vt:lpstr>
      <vt:lpstr>JPEG(JPG) format </vt:lpstr>
      <vt:lpstr>RAW FORMAT</vt:lpstr>
      <vt:lpstr>ZAKLJUČAK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 U ZENICI  FILOZOFSKI FAKULTET  MATEMATIKA I INFORMATIKA</dc:title>
  <dc:creator>aldijana</dc:creator>
  <cp:lastModifiedBy>aldijana</cp:lastModifiedBy>
  <cp:revision>28</cp:revision>
  <dcterms:created xsi:type="dcterms:W3CDTF">2015-05-12T12:21:34Z</dcterms:created>
  <dcterms:modified xsi:type="dcterms:W3CDTF">2015-07-03T08:14:31Z</dcterms:modified>
</cp:coreProperties>
</file>