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7" r:id="rId3"/>
    <p:sldId id="257" r:id="rId4"/>
    <p:sldId id="258" r:id="rId5"/>
    <p:sldId id="278" r:id="rId6"/>
    <p:sldId id="279" r:id="rId7"/>
    <p:sldId id="280" r:id="rId8"/>
    <p:sldId id="288" r:id="rId9"/>
    <p:sldId id="281" r:id="rId10"/>
    <p:sldId id="282" r:id="rId11"/>
    <p:sldId id="283" r:id="rId12"/>
    <p:sldId id="284" r:id="rId13"/>
    <p:sldId id="286" r:id="rId14"/>
    <p:sldId id="290" r:id="rId15"/>
    <p:sldId id="292" r:id="rId16"/>
    <p:sldId id="287" r:id="rId17"/>
    <p:sldId id="293" r:id="rId18"/>
    <p:sldId id="294" r:id="rId19"/>
    <p:sldId id="295" r:id="rId20"/>
    <p:sldId id="291" r:id="rId21"/>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19" name="Footer Placeholder 18"/>
          <p:cNvSpPr>
            <a:spLocks noGrp="1"/>
          </p:cNvSpPr>
          <p:nvPr>
            <p:ph type="ftr" sz="quarter" idx="11"/>
          </p:nvPr>
        </p:nvSpPr>
        <p:spPr/>
        <p:txBody>
          <a:bodyPr/>
          <a:lstStyle/>
          <a:p>
            <a:endParaRPr lang="bs-Latn-BA"/>
          </a:p>
        </p:txBody>
      </p:sp>
      <p:sp>
        <p:nvSpPr>
          <p:cNvPr id="27" name="Slide Number Placeholder 26"/>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a:xfrm>
            <a:off x="8077200" y="6356350"/>
            <a:ext cx="609600" cy="365125"/>
          </a:xfrm>
        </p:spPr>
        <p:txBody>
          <a:bodyPr/>
          <a:lstStyle/>
          <a:p>
            <a:fld id="{9D2B3189-43C5-4E64-B6D4-C38B3F78F04A}" type="slidenum">
              <a:rPr lang="bs-Latn-BA" smtClean="0"/>
              <a:pPr/>
              <a:t>‹#›</a:t>
            </a:fld>
            <a:endParaRPr lang="bs-Latn-B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2FEFFC-2F78-4B06-8036-C1C290569498}" type="datetimeFigureOut">
              <a:rPr lang="bs-Latn-BA" smtClean="0"/>
              <a:pPr/>
              <a:t>12.1.2015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9D2B3189-43C5-4E64-B6D4-C38B3F78F04A}" type="slidenum">
              <a:rPr lang="bs-Latn-BA" smtClean="0"/>
              <a:pPr/>
              <a:t>‹#›</a:t>
            </a:fld>
            <a:endParaRPr lang="bs-Latn-B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A2FEFFC-2F78-4B06-8036-C1C290569498}" type="datetimeFigureOut">
              <a:rPr lang="bs-Latn-BA" smtClean="0"/>
              <a:pPr/>
              <a:t>12.1.2015</a:t>
            </a:fld>
            <a:endParaRPr lang="bs-Latn-B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bs-Latn-B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D2B3189-43C5-4E64-B6D4-C38B3F78F04A}" type="slidenum">
              <a:rPr lang="bs-Latn-BA" smtClean="0"/>
              <a:pPr/>
              <a:t>‹#›</a:t>
            </a:fld>
            <a:endParaRPr lang="bs-Latn-B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bs-Latn-BA" sz="8000" dirty="0" smtClean="0"/>
              <a:t>CAPTCHA</a:t>
            </a:r>
            <a:r>
              <a:rPr lang="bs-Latn-BA" dirty="0" smtClean="0"/>
              <a:t/>
            </a:r>
            <a:br>
              <a:rPr lang="bs-Latn-BA" dirty="0" smtClean="0"/>
            </a:br>
            <a:endParaRPr lang="bs-Latn-BA" dirty="0"/>
          </a:p>
        </p:txBody>
      </p:sp>
      <p:sp>
        <p:nvSpPr>
          <p:cNvPr id="3" name="Subtitle 2"/>
          <p:cNvSpPr>
            <a:spLocks noGrp="1"/>
          </p:cNvSpPr>
          <p:nvPr>
            <p:ph type="subTitle" idx="1"/>
          </p:nvPr>
        </p:nvSpPr>
        <p:spPr/>
        <p:txBody>
          <a:bodyPr>
            <a:normAutofit/>
          </a:bodyPr>
          <a:lstStyle/>
          <a:p>
            <a:r>
              <a:rPr lang="bs-Latn-BA" sz="2800" b="1" dirty="0" smtClean="0">
                <a:solidFill>
                  <a:schemeClr val="bg1">
                    <a:lumMod val="95000"/>
                    <a:lumOff val="5000"/>
                  </a:schemeClr>
                </a:solidFill>
              </a:rPr>
              <a:t>Šabović Maida</a:t>
            </a:r>
            <a:endParaRPr lang="bs-Latn-BA" sz="2800" b="1" dirty="0">
              <a:solidFill>
                <a:schemeClr val="bg1">
                  <a:lumMod val="95000"/>
                  <a:lumOff val="5000"/>
                </a:schemeClr>
              </a:solidFill>
            </a:endParaRPr>
          </a:p>
        </p:txBody>
      </p:sp>
    </p:spTree>
    <p:extLst>
      <p:ext uri="{BB962C8B-B14F-4D97-AF65-F5344CB8AC3E}">
        <p14:creationId xmlns="" xmlns:p14="http://schemas.microsoft.com/office/powerpoint/2010/main" val="39060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2" presetClass="entr" presetSubtype="6" fill="hold" grpId="0" nodeType="afterEffect">
                                  <p:stCondLst>
                                    <p:cond delay="0"/>
                                  </p:stCondLst>
                                  <p:iterate type="wd">
                                    <p:tmPct val="10000"/>
                                  </p:iterate>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571612"/>
            <a:ext cx="8229600" cy="4389120"/>
          </a:xfrm>
        </p:spPr>
        <p:txBody>
          <a:bodyPr/>
          <a:lstStyle/>
          <a:p>
            <a:pPr algn="just">
              <a:buNone/>
            </a:pPr>
            <a:r>
              <a:rPr lang="bs-Latn-BA" dirty="0" smtClean="0"/>
              <a:t>Jedan od najdosadnijih problema prilikom surfanja jest</a:t>
            </a:r>
          </a:p>
          <a:p>
            <a:pPr algn="just">
              <a:buNone/>
            </a:pPr>
            <a:r>
              <a:rPr lang="bs-Latn-BA" dirty="0" smtClean="0"/>
              <a:t>dokazati računalima da ”nismo roboti, već ljudi”,kroz </a:t>
            </a:r>
          </a:p>
          <a:p>
            <a:pPr algn="just">
              <a:buNone/>
            </a:pPr>
            <a:r>
              <a:rPr lang="bs-Latn-BA" dirty="0" smtClean="0"/>
              <a:t>upisivanje zadanih  brojki i </a:t>
            </a:r>
          </a:p>
          <a:p>
            <a:pPr algn="just">
              <a:buNone/>
            </a:pPr>
            <a:r>
              <a:rPr lang="bs-Latn-BA" dirty="0" smtClean="0"/>
              <a:t>slova prilikom popunjavanja </a:t>
            </a:r>
          </a:p>
          <a:p>
            <a:pPr algn="just">
              <a:buNone/>
            </a:pPr>
            <a:r>
              <a:rPr lang="bs-Latn-BA" dirty="0" smtClean="0"/>
              <a:t>važnih formulara na webu.</a:t>
            </a:r>
          </a:p>
          <a:p>
            <a:pPr algn="just">
              <a:buNone/>
            </a:pPr>
            <a:endParaRPr lang="bs-Latn-BA" dirty="0" smtClean="0"/>
          </a:p>
          <a:p>
            <a:pPr algn="just">
              <a:buNone/>
            </a:pPr>
            <a:r>
              <a:rPr lang="bs-Latn-BA" dirty="0" smtClean="0"/>
              <a:t>Pravljenje razlike između ljudi i</a:t>
            </a:r>
          </a:p>
          <a:p>
            <a:pPr algn="just">
              <a:buNone/>
            </a:pPr>
            <a:r>
              <a:rPr lang="bs-Latn-BA" dirty="0" smtClean="0"/>
              <a:t> računara zadatak je </a:t>
            </a:r>
            <a:r>
              <a:rPr lang="bs-Latn-BA" b="1" dirty="0" smtClean="0"/>
              <a:t>CAPTCHA</a:t>
            </a:r>
          </a:p>
          <a:p>
            <a:pPr algn="just">
              <a:buNone/>
            </a:pPr>
            <a:r>
              <a:rPr lang="bs-Latn-BA" dirty="0" smtClean="0"/>
              <a:t> </a:t>
            </a:r>
            <a:r>
              <a:rPr lang="bs-Latn-BA" dirty="0" smtClean="0"/>
              <a:t>sistema.</a:t>
            </a:r>
            <a:endParaRPr lang="bs-Latn-BA" dirty="0"/>
          </a:p>
        </p:txBody>
      </p:sp>
      <p:sp>
        <p:nvSpPr>
          <p:cNvPr id="2" name="Title 1"/>
          <p:cNvSpPr>
            <a:spLocks noGrp="1"/>
          </p:cNvSpPr>
          <p:nvPr>
            <p:ph type="title"/>
          </p:nvPr>
        </p:nvSpPr>
        <p:spPr>
          <a:xfrm>
            <a:off x="357158" y="142852"/>
            <a:ext cx="8229600" cy="1143000"/>
          </a:xfrm>
        </p:spPr>
        <p:txBody>
          <a:bodyPr/>
          <a:lstStyle/>
          <a:p>
            <a:r>
              <a:rPr lang="bs-Latn-BA" b="1" dirty="0" smtClean="0">
                <a:solidFill>
                  <a:srgbClr val="7030A0"/>
                </a:solidFill>
              </a:rPr>
              <a:t>UVOD</a:t>
            </a:r>
            <a:endParaRPr lang="en-US" b="1" dirty="0">
              <a:solidFill>
                <a:srgbClr val="7030A0"/>
              </a:solidFill>
            </a:endParaRPr>
          </a:p>
        </p:txBody>
      </p:sp>
      <p:pic>
        <p:nvPicPr>
          <p:cNvPr id="6" name="Picture 5" descr="c18.jpg"/>
          <p:cNvPicPr/>
          <p:nvPr/>
        </p:nvPicPr>
        <p:blipFill>
          <a:blip r:embed="rId2"/>
          <a:stretch>
            <a:fillRect/>
          </a:stretch>
        </p:blipFill>
        <p:spPr>
          <a:xfrm>
            <a:off x="5214942" y="2571744"/>
            <a:ext cx="3695696" cy="371477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grpId="0" nodeType="afterEffect">
                                  <p:stCondLst>
                                    <p:cond delay="1000"/>
                                  </p:stCondLst>
                                  <p:iterate type="wd">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par>
                          <p:cTn id="13" fill="hold">
                            <p:stCondLst>
                              <p:cond delay="2300"/>
                            </p:stCondLst>
                            <p:childTnLst>
                              <p:par>
                                <p:cTn id="14" presetID="4" presetClass="entr" presetSubtype="16" fill="hold" nodeType="afterEffect">
                                  <p:stCondLst>
                                    <p:cond delay="1000"/>
                                  </p:stCondLst>
                                  <p:iterate type="wd">
                                    <p:tmPct val="10000"/>
                                  </p:iterate>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ox(in)">
                                      <p:cBhvr>
                                        <p:cTn id="16" dur="500"/>
                                        <p:tgtEl>
                                          <p:spTgt spid="3">
                                            <p:txEl>
                                              <p:pRg st="1" end="1"/>
                                            </p:txEl>
                                          </p:spTgt>
                                        </p:tgtEl>
                                      </p:cBhvr>
                                    </p:animEffect>
                                  </p:childTnLst>
                                </p:cTn>
                              </p:par>
                            </p:childTnLst>
                          </p:cTn>
                        </p:par>
                        <p:par>
                          <p:cTn id="17" fill="hold">
                            <p:stCondLst>
                              <p:cond delay="4300"/>
                            </p:stCondLst>
                            <p:childTnLst>
                              <p:par>
                                <p:cTn id="18" presetID="5" presetClass="entr" presetSubtype="10" fill="hold" nodeType="afterEffect">
                                  <p:stCondLst>
                                    <p:cond delay="1000"/>
                                  </p:stCondLst>
                                  <p:iterate type="wd">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heckerboard(across)">
                                      <p:cBhvr>
                                        <p:cTn id="20" dur="500"/>
                                        <p:tgtEl>
                                          <p:spTgt spid="3">
                                            <p:txEl>
                                              <p:pRg st="2" end="2"/>
                                            </p:txEl>
                                          </p:spTgt>
                                        </p:tgtEl>
                                      </p:cBhvr>
                                    </p:animEffect>
                                  </p:childTnLst>
                                </p:cTn>
                              </p:par>
                            </p:childTnLst>
                          </p:cTn>
                        </p:par>
                        <p:par>
                          <p:cTn id="21" fill="hold">
                            <p:stCondLst>
                              <p:cond delay="5950"/>
                            </p:stCondLst>
                            <p:childTnLst>
                              <p:par>
                                <p:cTn id="22" presetID="5" presetClass="entr" presetSubtype="10" fill="hold" nodeType="afterEffect">
                                  <p:stCondLst>
                                    <p:cond delay="1000"/>
                                  </p:stCondLst>
                                  <p:iterate type="wd">
                                    <p:tmPct val="10000"/>
                                  </p:iterate>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heckerboard(across)">
                                      <p:cBhvr>
                                        <p:cTn id="24" dur="500"/>
                                        <p:tgtEl>
                                          <p:spTgt spid="3">
                                            <p:txEl>
                                              <p:pRg st="3" end="3"/>
                                            </p:txEl>
                                          </p:spTgt>
                                        </p:tgtEl>
                                      </p:cBhvr>
                                    </p:animEffect>
                                  </p:childTnLst>
                                </p:cTn>
                              </p:par>
                            </p:childTnLst>
                          </p:cTn>
                        </p:par>
                        <p:par>
                          <p:cTn id="25" fill="hold">
                            <p:stCondLst>
                              <p:cond delay="7550"/>
                            </p:stCondLst>
                            <p:childTnLst>
                              <p:par>
                                <p:cTn id="26" presetID="5" presetClass="entr" presetSubtype="10" fill="hold" nodeType="afterEffect">
                                  <p:stCondLst>
                                    <p:cond delay="1000"/>
                                  </p:stCondLst>
                                  <p:iterate type="wd">
                                    <p:tmPct val="10000"/>
                                  </p:iterate>
                                  <p:childTnLst>
                                    <p:set>
                                      <p:cBhvr>
                                        <p:cTn id="27" dur="1" fill="hold">
                                          <p:stCondLst>
                                            <p:cond delay="0"/>
                                          </p:stCondLst>
                                        </p:cTn>
                                        <p:tgtEl>
                                          <p:spTgt spid="3">
                                            <p:txEl>
                                              <p:pRg st="4" end="4"/>
                                            </p:txEl>
                                          </p:spTgt>
                                        </p:tgtEl>
                                        <p:attrNameLst>
                                          <p:attrName>style.visibility</p:attrName>
                                        </p:attrNameLst>
                                      </p:cBhvr>
                                      <p:to>
                                        <p:strVal val="visible"/>
                                      </p:to>
                                    </p:set>
                                    <p:animEffect transition="in" filter="checkerboard(across)">
                                      <p:cBhvr>
                                        <p:cTn id="28" dur="1000"/>
                                        <p:tgtEl>
                                          <p:spTgt spid="3">
                                            <p:txEl>
                                              <p:pRg st="4" end="4"/>
                                            </p:txEl>
                                          </p:spTgt>
                                        </p:tgtEl>
                                      </p:cBhvr>
                                    </p:animEffect>
                                  </p:childTnLst>
                                </p:cTn>
                              </p:par>
                            </p:childTnLst>
                          </p:cTn>
                        </p:par>
                        <p:par>
                          <p:cTn id="29" fill="hold">
                            <p:stCondLst>
                              <p:cond delay="9950"/>
                            </p:stCondLst>
                            <p:childTnLst>
                              <p:par>
                                <p:cTn id="30" presetID="2" presetClass="entr" presetSubtype="2"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10450"/>
                            </p:stCondLst>
                            <p:childTnLst>
                              <p:par>
                                <p:cTn id="35" presetID="5" presetClass="entr" presetSubtype="10" fill="hold" nodeType="afterEffect">
                                  <p:stCondLst>
                                    <p:cond delay="1000"/>
                                  </p:stCondLst>
                                  <p:iterate type="wd">
                                    <p:tmPct val="10000"/>
                                  </p:iterate>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par>
                          <p:cTn id="38" fill="hold">
                            <p:stCondLst>
                              <p:cond delay="12150"/>
                            </p:stCondLst>
                            <p:childTnLst>
                              <p:par>
                                <p:cTn id="39" presetID="4" presetClass="entr" presetSubtype="16" fill="hold" nodeType="afterEffect">
                                  <p:stCondLst>
                                    <p:cond delay="1000"/>
                                  </p:stCondLst>
                                  <p:iterate type="wd">
                                    <p:tmPct val="10000"/>
                                  </p:iterate>
                                  <p:childTnLst>
                                    <p:set>
                                      <p:cBhvr>
                                        <p:cTn id="40" dur="1" fill="hold">
                                          <p:stCondLst>
                                            <p:cond delay="0"/>
                                          </p:stCondLst>
                                        </p:cTn>
                                        <p:tgtEl>
                                          <p:spTgt spid="3">
                                            <p:txEl>
                                              <p:pRg st="7" end="7"/>
                                            </p:txEl>
                                          </p:spTgt>
                                        </p:tgtEl>
                                        <p:attrNameLst>
                                          <p:attrName>style.visibility</p:attrName>
                                        </p:attrNameLst>
                                      </p:cBhvr>
                                      <p:to>
                                        <p:strVal val="visible"/>
                                      </p:to>
                                    </p:set>
                                    <p:animEffect transition="in" filter="box(in)">
                                      <p:cBhvr>
                                        <p:cTn id="41" dur="500"/>
                                        <p:tgtEl>
                                          <p:spTgt spid="3">
                                            <p:txEl>
                                              <p:pRg st="7" end="7"/>
                                            </p:txEl>
                                          </p:spTgt>
                                        </p:tgtEl>
                                      </p:cBhvr>
                                    </p:animEffect>
                                  </p:childTnLst>
                                </p:cTn>
                              </p:par>
                            </p:childTnLst>
                          </p:cTn>
                        </p:par>
                        <p:par>
                          <p:cTn id="42" fill="hold">
                            <p:stCondLst>
                              <p:cond delay="13850"/>
                            </p:stCondLst>
                            <p:childTnLst>
                              <p:par>
                                <p:cTn id="43" presetID="5" presetClass="entr" presetSubtype="10" fill="hold" nodeType="afterEffect">
                                  <p:stCondLst>
                                    <p:cond delay="1000"/>
                                  </p:stCondLst>
                                  <p:iterate type="wd">
                                    <p:tmPct val="10000"/>
                                  </p:iterate>
                                  <p:childTnLst>
                                    <p:set>
                                      <p:cBhvr>
                                        <p:cTn id="44" dur="1" fill="hold">
                                          <p:stCondLst>
                                            <p:cond delay="0"/>
                                          </p:stCondLst>
                                        </p:cTn>
                                        <p:tgtEl>
                                          <p:spTgt spid="3">
                                            <p:txEl>
                                              <p:pRg st="8" end="8"/>
                                            </p:txEl>
                                          </p:spTgt>
                                        </p:tgtEl>
                                        <p:attrNameLst>
                                          <p:attrName>style.visibility</p:attrName>
                                        </p:attrNameLst>
                                      </p:cBhvr>
                                      <p:to>
                                        <p:strVal val="visible"/>
                                      </p:to>
                                    </p:set>
                                    <p:animEffect transition="in" filter="checkerboard(across)">
                                      <p:cBhvr>
                                        <p:cTn id="4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142984"/>
            <a:ext cx="8229600" cy="2428892"/>
          </a:xfrm>
        </p:spPr>
        <p:txBody>
          <a:bodyPr>
            <a:normAutofit/>
          </a:bodyPr>
          <a:lstStyle/>
          <a:p>
            <a:pPr marL="0" indent="0">
              <a:buNone/>
            </a:pPr>
            <a:endParaRPr lang="bs-Latn-BA" dirty="0" smtClean="0"/>
          </a:p>
          <a:p>
            <a:pPr marL="0" indent="0">
              <a:buNone/>
            </a:pPr>
            <a:r>
              <a:rPr lang="bs-Latn-BA" b="1" dirty="0" smtClean="0"/>
              <a:t>CAPTCHA</a:t>
            </a:r>
            <a:r>
              <a:rPr lang="bs-Latn-BA" dirty="0" smtClean="0"/>
              <a:t> (čita se </a:t>
            </a:r>
            <a:r>
              <a:rPr lang="bs-Latn-BA" i="1" dirty="0" smtClean="0"/>
              <a:t>kapča</a:t>
            </a:r>
            <a:r>
              <a:rPr lang="bs-Latn-BA" dirty="0" smtClean="0"/>
              <a:t>) je vrsta izazov-odgovor testa  koji se koristi u informatici da se odredi da li je korisnik čovjek ili kompjuter. </a:t>
            </a:r>
            <a:endParaRPr lang="bs-Latn-BA" dirty="0"/>
          </a:p>
        </p:txBody>
      </p:sp>
      <p:sp>
        <p:nvSpPr>
          <p:cNvPr id="4" name="Content Placeholder 2"/>
          <p:cNvSpPr txBox="1">
            <a:spLocks/>
          </p:cNvSpPr>
          <p:nvPr/>
        </p:nvSpPr>
        <p:spPr>
          <a:xfrm>
            <a:off x="357158" y="0"/>
            <a:ext cx="8229600" cy="1428760"/>
          </a:xfrm>
          <a:prstGeom prst="rect">
            <a:avLst/>
          </a:prstGeom>
        </p:spPr>
        <p:txBody>
          <a:bodyPr vert="horz">
            <a:normAutofit/>
          </a:bodyPr>
          <a:lstStyle/>
          <a:p>
            <a:pPr marL="0" marR="0" lvl="0" indent="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bs-Latn-BA" sz="2600" b="0" i="0" u="none" strike="noStrike" kern="1200" cap="none" spc="0" normalizeH="0" baseline="0" noProof="0" dirty="0" smtClean="0">
              <a:ln>
                <a:noFill/>
              </a:ln>
              <a:solidFill>
                <a:schemeClr val="tx1"/>
              </a:solidFill>
              <a:effectLst/>
              <a:uLnTx/>
              <a:uFillTx/>
              <a:latin typeface="+mn-lt"/>
              <a:ea typeface="+mn-ea"/>
              <a:cs typeface="+mn-cs"/>
            </a:endParaRPr>
          </a:p>
          <a:p>
            <a:pPr lvl="0">
              <a:spcBef>
                <a:spcPct val="20000"/>
              </a:spcBef>
              <a:buClr>
                <a:schemeClr val="accent3"/>
              </a:buClr>
              <a:buSzPct val="95000"/>
            </a:pPr>
            <a:r>
              <a:rPr lang="bs-Latn-BA" sz="5000" b="1" dirty="0" smtClean="0">
                <a:solidFill>
                  <a:srgbClr val="7030A0"/>
                </a:solidFill>
                <a:latin typeface="+mj-lt"/>
              </a:rPr>
              <a:t>ŠTA JE CAPTCHA?</a:t>
            </a:r>
            <a:endParaRPr kumimoji="0" lang="bs-Latn-BA" sz="5000" b="0" i="0" u="none" strike="noStrike" kern="1200" cap="none" spc="0" normalizeH="0" baseline="0" noProof="0" dirty="0">
              <a:ln>
                <a:noFill/>
              </a:ln>
              <a:solidFill>
                <a:schemeClr val="tx1"/>
              </a:solidFill>
              <a:effectLst/>
              <a:uLnTx/>
              <a:uFillTx/>
              <a:latin typeface="+mj-lt"/>
              <a:ea typeface="+mn-ea"/>
              <a:cs typeface="+mn-cs"/>
            </a:endParaRPr>
          </a:p>
        </p:txBody>
      </p:sp>
      <p:sp>
        <p:nvSpPr>
          <p:cNvPr id="5" name="Content Placeholder 2"/>
          <p:cNvSpPr txBox="1">
            <a:spLocks/>
          </p:cNvSpPr>
          <p:nvPr/>
        </p:nvSpPr>
        <p:spPr>
          <a:xfrm>
            <a:off x="500034" y="3000372"/>
            <a:ext cx="8229600" cy="3000396"/>
          </a:xfrm>
          <a:prstGeom prst="rect">
            <a:avLst/>
          </a:prstGeom>
        </p:spPr>
        <p:txBody>
          <a:bodyPr vert="horz">
            <a:normAutofit/>
          </a:bodyPr>
          <a:lstStyle/>
          <a:p>
            <a:pPr marL="0" marR="0" lvl="0" indent="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bs-Latn-BA" sz="2600" b="0" i="0" u="none" strike="noStrike" kern="1200" cap="none" spc="0" normalizeH="0" baseline="0" noProof="0" dirty="0" smtClean="0">
              <a:ln>
                <a:noFill/>
              </a:ln>
              <a:solidFill>
                <a:schemeClr val="tx1"/>
              </a:solidFill>
              <a:effectLst/>
              <a:uLnTx/>
              <a:uFillTx/>
              <a:latin typeface="+mn-lt"/>
              <a:ea typeface="+mn-ea"/>
              <a:cs typeface="+mn-cs"/>
            </a:endParaRPr>
          </a:p>
          <a:p>
            <a:pPr lvl="0">
              <a:spcBef>
                <a:spcPct val="20000"/>
              </a:spcBef>
              <a:buClr>
                <a:schemeClr val="accent3"/>
              </a:buClr>
              <a:buSzPct val="95000"/>
            </a:pPr>
            <a:r>
              <a:rPr lang="bs-Latn-BA" sz="2600" dirty="0" smtClean="0"/>
              <a:t>Skraćenica „CAPTCHA“ je akronim za :   </a:t>
            </a:r>
          </a:p>
          <a:p>
            <a:pPr lvl="0">
              <a:spcBef>
                <a:spcPct val="20000"/>
              </a:spcBef>
              <a:buClr>
                <a:schemeClr val="accent3"/>
              </a:buClr>
              <a:buSzPct val="95000"/>
            </a:pPr>
            <a:r>
              <a:rPr lang="bs-Latn-BA" sz="2600" b="1" i="1" dirty="0" smtClean="0"/>
              <a:t>C</a:t>
            </a:r>
            <a:r>
              <a:rPr lang="bs-Latn-BA" sz="2600" i="1" dirty="0" smtClean="0"/>
              <a:t>ompletely </a:t>
            </a:r>
            <a:r>
              <a:rPr lang="bs-Latn-BA" sz="2600" b="1" i="1" dirty="0" smtClean="0"/>
              <a:t>A</a:t>
            </a:r>
            <a:r>
              <a:rPr lang="bs-Latn-BA" sz="2600" i="1" dirty="0" smtClean="0"/>
              <a:t>utomated </a:t>
            </a:r>
            <a:r>
              <a:rPr lang="bs-Latn-BA" sz="2600" b="1" i="1" dirty="0" smtClean="0"/>
              <a:t>P</a:t>
            </a:r>
            <a:r>
              <a:rPr lang="bs-Latn-BA" sz="2600" i="1" dirty="0" smtClean="0"/>
              <a:t>ublic </a:t>
            </a:r>
            <a:r>
              <a:rPr lang="bs-Latn-BA" sz="2600" b="1" i="1" dirty="0" smtClean="0"/>
              <a:t>T</a:t>
            </a:r>
            <a:r>
              <a:rPr lang="bs-Latn-BA" sz="2600" i="1" dirty="0" smtClean="0"/>
              <a:t>uring test to tell </a:t>
            </a:r>
            <a:r>
              <a:rPr lang="bs-Latn-BA" sz="2600" b="1" i="1" dirty="0" smtClean="0"/>
              <a:t>C</a:t>
            </a:r>
            <a:r>
              <a:rPr lang="bs-Latn-BA" sz="2600" i="1" dirty="0" smtClean="0"/>
              <a:t>omputers and </a:t>
            </a:r>
            <a:r>
              <a:rPr lang="bs-Latn-BA" sz="2600" b="1" i="1" dirty="0" smtClean="0"/>
              <a:t>H</a:t>
            </a:r>
            <a:r>
              <a:rPr lang="bs-Latn-BA" sz="2600" i="1" dirty="0" smtClean="0"/>
              <a:t>umans </a:t>
            </a:r>
            <a:r>
              <a:rPr lang="bs-Latn-BA" sz="2600" b="1" i="1" dirty="0" smtClean="0"/>
              <a:t>A</a:t>
            </a:r>
            <a:r>
              <a:rPr lang="bs-Latn-BA" sz="2600" i="1" dirty="0" smtClean="0"/>
              <a:t>part</a:t>
            </a:r>
            <a:r>
              <a:rPr lang="bs-Latn-BA" sz="2600" dirty="0" smtClean="0"/>
              <a:t> (u prijevodu: </a:t>
            </a:r>
            <a:r>
              <a:rPr lang="bs-Latn-BA" sz="2600" i="1" dirty="0" smtClean="0"/>
              <a:t>potpuno automatizovani javni Tjuringov test za razlikovanje kompjutera i ljudi</a:t>
            </a:r>
            <a:r>
              <a:rPr lang="bs-Latn-BA" sz="2600" dirty="0" smtClean="0"/>
              <a:t>).</a:t>
            </a:r>
            <a:endParaRPr kumimoji="0" lang="bs-Latn-BA" sz="26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284307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par>
                          <p:cTn id="10" fill="hold">
                            <p:stCondLst>
                              <p:cond delay="560"/>
                            </p:stCondLst>
                            <p:childTnLst>
                              <p:par>
                                <p:cTn id="11" presetID="8" presetClass="entr" presetSubtype="16" fill="hold" grpId="0" nodeType="afterEffect">
                                  <p:stCondLst>
                                    <p:cond delay="150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amond(in)">
                                      <p:cBhvr>
                                        <p:cTn id="13" dur="3000"/>
                                        <p:tgtEl>
                                          <p:spTgt spid="3">
                                            <p:txEl>
                                              <p:pRg st="1" end="1"/>
                                            </p:txEl>
                                          </p:spTgt>
                                        </p:tgtEl>
                                      </p:cBhvr>
                                    </p:animEffect>
                                  </p:childTnLst>
                                </p:cTn>
                              </p:par>
                            </p:childTnLst>
                          </p:cTn>
                        </p:par>
                        <p:par>
                          <p:cTn id="14" fill="hold">
                            <p:stCondLst>
                              <p:cond delay="5060"/>
                            </p:stCondLst>
                            <p:childTnLst>
                              <p:par>
                                <p:cTn id="15" presetID="8" presetClass="entr" presetSubtype="16" fill="hold" grpId="0" nodeType="afterEffect">
                                  <p:stCondLst>
                                    <p:cond delay="1000"/>
                                  </p:stCondLst>
                                  <p:childTnLst>
                                    <p:set>
                                      <p:cBhvr>
                                        <p:cTn id="16" dur="1" fill="hold">
                                          <p:stCondLst>
                                            <p:cond delay="0"/>
                                          </p:stCondLst>
                                        </p:cTn>
                                        <p:tgtEl>
                                          <p:spTgt spid="5"/>
                                        </p:tgtEl>
                                        <p:attrNameLst>
                                          <p:attrName>style.visibility</p:attrName>
                                        </p:attrNameLst>
                                      </p:cBhvr>
                                      <p:to>
                                        <p:strVal val="visible"/>
                                      </p:to>
                                    </p:set>
                                    <p:animEffect transition="in" filter="diamond(in)">
                                      <p:cBhvr>
                                        <p:cTn id="1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CAPTCHA I  TURINGOV TEST</a:t>
            </a:r>
            <a:endParaRPr lang="bs-Latn-BA" dirty="0">
              <a:solidFill>
                <a:srgbClr val="7030A0"/>
              </a:solidFill>
            </a:endParaRPr>
          </a:p>
        </p:txBody>
      </p:sp>
      <p:pic>
        <p:nvPicPr>
          <p:cNvPr id="6" name="Picture 5" descr="captcha.png"/>
          <p:cNvPicPr/>
          <p:nvPr/>
        </p:nvPicPr>
        <p:blipFill>
          <a:blip r:embed="rId2"/>
          <a:stretch>
            <a:fillRect/>
          </a:stretch>
        </p:blipFill>
        <p:spPr>
          <a:xfrm>
            <a:off x="928662" y="2643182"/>
            <a:ext cx="6858048" cy="3500462"/>
          </a:xfrm>
          <a:prstGeom prst="rect">
            <a:avLst/>
          </a:prstGeom>
        </p:spPr>
      </p:pic>
      <p:sp>
        <p:nvSpPr>
          <p:cNvPr id="7" name="TextBox 6"/>
          <p:cNvSpPr txBox="1"/>
          <p:nvPr/>
        </p:nvSpPr>
        <p:spPr>
          <a:xfrm>
            <a:off x="428596" y="1714488"/>
            <a:ext cx="6572296" cy="769441"/>
          </a:xfrm>
          <a:prstGeom prst="rect">
            <a:avLst/>
          </a:prstGeom>
          <a:noFill/>
        </p:spPr>
        <p:txBody>
          <a:bodyPr wrap="square" rtlCol="0">
            <a:spAutoFit/>
          </a:bodyPr>
          <a:lstStyle/>
          <a:p>
            <a:r>
              <a:rPr lang="hr-HR" sz="2600" dirty="0" smtClean="0"/>
              <a:t>Captcha=obrnuti Turingov test</a:t>
            </a:r>
          </a:p>
          <a:p>
            <a:endParaRPr lang="bs-Latn-BA" dirty="0"/>
          </a:p>
        </p:txBody>
      </p:sp>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840"/>
                            </p:stCondLst>
                            <p:childTnLst>
                              <p:par>
                                <p:cTn id="11" presetID="55" presetClass="entr" presetSubtype="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par>
                          <p:cTn id="16" fill="hold">
                            <p:stCondLst>
                              <p:cond delay="2840"/>
                            </p:stCondLst>
                            <p:childTnLst>
                              <p:par>
                                <p:cTn id="17" presetID="31" presetClass="entr" presetSubtype="0" fill="hold" nodeType="afterEffect">
                                  <p:stCondLst>
                                    <p:cond delay="1000"/>
                                  </p:stCondLst>
                                  <p:iterate type="lt">
                                    <p:tmPct val="5000"/>
                                  </p:iterate>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HISTORIJAT</a:t>
            </a:r>
            <a:endParaRPr lang="bs-Latn-BA" dirty="0">
              <a:solidFill>
                <a:srgbClr val="7030A0"/>
              </a:solidFill>
            </a:endParaRPr>
          </a:p>
        </p:txBody>
      </p:sp>
      <p:sp>
        <p:nvSpPr>
          <p:cNvPr id="7" name="TextBox 6"/>
          <p:cNvSpPr txBox="1"/>
          <p:nvPr/>
        </p:nvSpPr>
        <p:spPr>
          <a:xfrm>
            <a:off x="285720" y="1500174"/>
            <a:ext cx="8501122" cy="1446550"/>
          </a:xfrm>
          <a:prstGeom prst="rect">
            <a:avLst/>
          </a:prstGeom>
          <a:noFill/>
        </p:spPr>
        <p:txBody>
          <a:bodyPr wrap="square" rtlCol="0">
            <a:spAutoFit/>
          </a:bodyPr>
          <a:lstStyle/>
          <a:p>
            <a:r>
              <a:rPr lang="bs-Latn-BA" sz="2200" dirty="0" smtClean="0"/>
              <a:t>Prvi jednostavni CAPTCHA sistemi razvijeni su 1995. godine na Sveučilištu u Hong Kongu. Sistem se koristio za zaštitu anketa od automatskih programa (engl. </a:t>
            </a:r>
            <a:r>
              <a:rPr lang="bs-Latn-BA" sz="2200" i="1" dirty="0" smtClean="0"/>
              <a:t>bot</a:t>
            </a:r>
            <a:r>
              <a:rPr lang="bs-Latn-BA" sz="2200" dirty="0" smtClean="0"/>
              <a:t>) koji su se predstavljali kao ljudski korisnici.</a:t>
            </a:r>
            <a:endParaRPr lang="bs-Latn-BA" sz="2200" dirty="0"/>
          </a:p>
        </p:txBody>
      </p:sp>
      <p:sp>
        <p:nvSpPr>
          <p:cNvPr id="8" name="Rectangle 7"/>
          <p:cNvSpPr/>
          <p:nvPr/>
        </p:nvSpPr>
        <p:spPr>
          <a:xfrm>
            <a:off x="285720" y="3286124"/>
            <a:ext cx="8643998" cy="1107996"/>
          </a:xfrm>
          <a:prstGeom prst="rect">
            <a:avLst/>
          </a:prstGeom>
        </p:spPr>
        <p:txBody>
          <a:bodyPr wrap="square">
            <a:spAutoFit/>
          </a:bodyPr>
          <a:lstStyle/>
          <a:p>
            <a:r>
              <a:rPr lang="bs-Latn-BA" sz="2200" dirty="0" smtClean="0"/>
              <a:t>Nakon toga, 1997. godine u tvrtci Altavista razvijeni su jednostavni CAPTCHA sistemi s ciljem sprječavanja automatskog dodavanja URL-ova u bazu podataka web pretraživača. </a:t>
            </a:r>
            <a:endParaRPr lang="bs-Latn-BA" sz="2200" dirty="0"/>
          </a:p>
        </p:txBody>
      </p:sp>
      <p:sp>
        <p:nvSpPr>
          <p:cNvPr id="9" name="Rectangle 8"/>
          <p:cNvSpPr/>
          <p:nvPr/>
        </p:nvSpPr>
        <p:spPr>
          <a:xfrm>
            <a:off x="357158" y="4857760"/>
            <a:ext cx="8358246" cy="1107996"/>
          </a:xfrm>
          <a:prstGeom prst="rect">
            <a:avLst/>
          </a:prstGeom>
        </p:spPr>
        <p:txBody>
          <a:bodyPr wrap="square">
            <a:spAutoFit/>
          </a:bodyPr>
          <a:lstStyle/>
          <a:p>
            <a:r>
              <a:rPr lang="bs-Latn-BA" sz="2200" dirty="0" smtClean="0"/>
              <a:t>CAPTCHA sistemi prvi puta su formalno definisali 2000. godine (istraživači Luis von Ahn, Manuel Blum, Nicholas Hopper i John Langford)</a:t>
            </a:r>
            <a:endParaRPr lang="bs-Latn-BA" sz="2200" dirty="0"/>
          </a:p>
        </p:txBody>
      </p:sp>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440"/>
                            </p:stCondLst>
                            <p:childTnLst>
                              <p:par>
                                <p:cTn id="11" presetID="17" presetClass="entr" presetSubtype="1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childTnLst>
                                </p:cTn>
                              </p:par>
                            </p:childTnLst>
                          </p:cTn>
                        </p:par>
                        <p:par>
                          <p:cTn id="15" fill="hold">
                            <p:stCondLst>
                              <p:cond delay="2440"/>
                            </p:stCondLst>
                            <p:childTnLst>
                              <p:par>
                                <p:cTn id="16" presetID="17" presetClass="entr" presetSubtype="10" fill="hold" grpId="0" nodeType="afterEffect">
                                  <p:stCondLst>
                                    <p:cond delay="850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strVal val="#ppt_h"/>
                                          </p:val>
                                        </p:tav>
                                        <p:tav tm="100000">
                                          <p:val>
                                            <p:strVal val="#ppt_h"/>
                                          </p:val>
                                        </p:tav>
                                      </p:tavLst>
                                    </p:anim>
                                  </p:childTnLst>
                                </p:cTn>
                              </p:par>
                            </p:childTnLst>
                          </p:cTn>
                        </p:par>
                        <p:par>
                          <p:cTn id="20" fill="hold">
                            <p:stCondLst>
                              <p:cond delay="11940"/>
                            </p:stCondLst>
                            <p:childTnLst>
                              <p:par>
                                <p:cTn id="21" presetID="17" presetClass="entr" presetSubtype="10" fill="hold" grpId="0" nodeType="afterEffect">
                                  <p:stCondLst>
                                    <p:cond delay="70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PRIMJENA</a:t>
            </a:r>
            <a:endParaRPr lang="bs-Latn-BA" dirty="0">
              <a:solidFill>
                <a:srgbClr val="7030A0"/>
              </a:solidFill>
            </a:endParaRPr>
          </a:p>
        </p:txBody>
      </p:sp>
      <p:sp>
        <p:nvSpPr>
          <p:cNvPr id="7" name="TextBox 6"/>
          <p:cNvSpPr txBox="1"/>
          <p:nvPr/>
        </p:nvSpPr>
        <p:spPr>
          <a:xfrm>
            <a:off x="285720" y="1500174"/>
            <a:ext cx="4714908" cy="4154984"/>
          </a:xfrm>
          <a:prstGeom prst="rect">
            <a:avLst/>
          </a:prstGeom>
          <a:noFill/>
        </p:spPr>
        <p:txBody>
          <a:bodyPr wrap="square" rtlCol="0">
            <a:spAutoFit/>
          </a:bodyPr>
          <a:lstStyle/>
          <a:p>
            <a:pPr lvl="0">
              <a:buFont typeface="Arial" pitchFamily="34" charset="0"/>
              <a:buChar char="•"/>
            </a:pPr>
            <a:r>
              <a:rPr lang="bs-Latn-BA" sz="2400" dirty="0" smtClean="0"/>
              <a:t> </a:t>
            </a:r>
            <a:r>
              <a:rPr lang="bs-Latn-BA" sz="2400" b="1" dirty="0" smtClean="0"/>
              <a:t>E-mail registracija </a:t>
            </a:r>
            <a:r>
              <a:rPr lang="bs-Latn-BA" sz="2400" dirty="0" smtClean="0"/>
              <a:t>– mnoge stranice pružaju uslugu</a:t>
            </a:r>
          </a:p>
          <a:p>
            <a:pPr lvl="0"/>
            <a:r>
              <a:rPr lang="bs-Latn-BA" sz="2400" dirty="0" smtClean="0"/>
              <a:t>besplatnih e-mail adresa. Takve stranice postaju meta za  spamera jer oni svojim botovima svake minute stvaraju hiljade  e-mail adresa s kojih šalju spam poruke. Rješenje pružaju CAPTCHA testovi koji besplatne  e-mail adrese pružaju samo stvarnim korisnicima.</a:t>
            </a:r>
            <a:endParaRPr lang="bs-Latn-BA" sz="2400" dirty="0"/>
          </a:p>
        </p:txBody>
      </p:sp>
      <p:pic>
        <p:nvPicPr>
          <p:cNvPr id="6" name="Picture 5" descr="c3.jpg"/>
          <p:cNvPicPr/>
          <p:nvPr/>
        </p:nvPicPr>
        <p:blipFill>
          <a:blip r:embed="rId2"/>
          <a:stretch>
            <a:fillRect/>
          </a:stretch>
        </p:blipFill>
        <p:spPr>
          <a:xfrm>
            <a:off x="4857752" y="1285860"/>
            <a:ext cx="4071966" cy="4857784"/>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360"/>
                            </p:stCondLst>
                            <p:childTnLst>
                              <p:par>
                                <p:cTn id="11" presetID="29" presetClass="entr" presetSubtype="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ppt_x</p:attrName>
                                        </p:attrNameLst>
                                      </p:cBhvr>
                                      <p:tavLst>
                                        <p:tav tm="0">
                                          <p:val>
                                            <p:strVal val="#ppt_x-.2"/>
                                          </p:val>
                                        </p:tav>
                                        <p:tav tm="100000">
                                          <p:val>
                                            <p:strVal val="#ppt_x"/>
                                          </p:val>
                                        </p:tav>
                                      </p:tavLst>
                                    </p:anim>
                                    <p:anim calcmode="lin" valueType="num">
                                      <p:cBhvr>
                                        <p:cTn id="14"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5" dur="1000"/>
                                        <p:tgtEl>
                                          <p:spTgt spid="7"/>
                                        </p:tgtEl>
                                      </p:cBhvr>
                                    </p:animEffect>
                                  </p:childTnLst>
                                </p:cTn>
                              </p:par>
                            </p:childTnLst>
                          </p:cTn>
                        </p:par>
                        <p:par>
                          <p:cTn id="16" fill="hold">
                            <p:stCondLst>
                              <p:cond delay="2360"/>
                            </p:stCondLst>
                            <p:childTnLst>
                              <p:par>
                                <p:cTn id="17" presetID="31" presetClass="entr" presetSubtype="0" fill="hold" nodeType="afterEffect">
                                  <p:stCondLst>
                                    <p:cond delay="5500"/>
                                  </p:stCondLst>
                                  <p:iterate type="lt">
                                    <p:tmPct val="5000"/>
                                  </p:iterate>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PRIMJENA</a:t>
            </a:r>
            <a:endParaRPr lang="bs-Latn-BA" dirty="0">
              <a:solidFill>
                <a:srgbClr val="7030A0"/>
              </a:solidFill>
            </a:endParaRPr>
          </a:p>
        </p:txBody>
      </p:sp>
      <p:sp>
        <p:nvSpPr>
          <p:cNvPr id="7" name="TextBox 6"/>
          <p:cNvSpPr txBox="1"/>
          <p:nvPr/>
        </p:nvSpPr>
        <p:spPr>
          <a:xfrm>
            <a:off x="285720" y="1500174"/>
            <a:ext cx="5000660" cy="1938992"/>
          </a:xfrm>
          <a:prstGeom prst="rect">
            <a:avLst/>
          </a:prstGeom>
          <a:noFill/>
        </p:spPr>
        <p:txBody>
          <a:bodyPr wrap="square" rtlCol="0">
            <a:spAutoFit/>
          </a:bodyPr>
          <a:lstStyle/>
          <a:p>
            <a:pPr lvl="0">
              <a:buFont typeface="Arial" pitchFamily="34" charset="0"/>
              <a:buChar char="•"/>
            </a:pPr>
            <a:r>
              <a:rPr lang="bs-Latn-BA" sz="2400" dirty="0" smtClean="0"/>
              <a:t> </a:t>
            </a:r>
            <a:r>
              <a:rPr lang="bs-Latn-BA" sz="2400" b="1" dirty="0" smtClean="0"/>
              <a:t>Online ankete </a:t>
            </a:r>
            <a:r>
              <a:rPr lang="bs-Latn-BA" sz="2400" dirty="0" smtClean="0"/>
              <a:t>– ankete mogu izgubiti svoju vjerodostojnost jer se ne može sa sigurnošću utvrditi ko je glasao na njima - stvarni ljudi ili računari.</a:t>
            </a:r>
            <a:endParaRPr lang="bs-Latn-BA" sz="2400" dirty="0"/>
          </a:p>
        </p:txBody>
      </p:sp>
      <p:sp>
        <p:nvSpPr>
          <p:cNvPr id="5" name="TextBox 4"/>
          <p:cNvSpPr txBox="1"/>
          <p:nvPr/>
        </p:nvSpPr>
        <p:spPr>
          <a:xfrm>
            <a:off x="285720" y="3857628"/>
            <a:ext cx="8572560" cy="2677656"/>
          </a:xfrm>
          <a:prstGeom prst="rect">
            <a:avLst/>
          </a:prstGeom>
          <a:noFill/>
        </p:spPr>
        <p:txBody>
          <a:bodyPr wrap="square" rtlCol="0">
            <a:spAutoFit/>
          </a:bodyPr>
          <a:lstStyle/>
          <a:p>
            <a:pPr>
              <a:buFont typeface="Arial" pitchFamily="34" charset="0"/>
              <a:buChar char="•"/>
            </a:pPr>
            <a:r>
              <a:rPr lang="bs-Latn-BA" sz="2400" dirty="0" smtClean="0"/>
              <a:t> </a:t>
            </a:r>
            <a:r>
              <a:rPr lang="bs-Latn-BA" sz="2400" b="1" dirty="0" smtClean="0"/>
              <a:t>Sakrivanje e-mail adrese </a:t>
            </a:r>
            <a:r>
              <a:rPr lang="bs-Latn-BA" sz="2400" dirty="0" smtClean="0"/>
              <a:t>– vrlo često korisnici imaju potrebu prikazivati svoje e-mail adrese na Internet stranicama kako bi ih drugi korisnici mogli kontaktirati. Tada pristup njihovim adresama imaju botovi koji šalju spam poruke. Upotrebom CAPTCHA programa zahtjeva se prolaz na testu kako bi se prikazala cijela e-mail adresa. </a:t>
            </a:r>
          </a:p>
          <a:p>
            <a:pPr lvl="0">
              <a:buFont typeface="Arial" pitchFamily="34" charset="0"/>
              <a:buChar char="•"/>
            </a:pPr>
            <a:endParaRPr lang="bs-Latn-BA" sz="2400" dirty="0"/>
          </a:p>
        </p:txBody>
      </p:sp>
      <p:pic>
        <p:nvPicPr>
          <p:cNvPr id="6" name="Picture 5" descr="c3.png"/>
          <p:cNvPicPr/>
          <p:nvPr/>
        </p:nvPicPr>
        <p:blipFill>
          <a:blip r:embed="rId2"/>
          <a:stretch>
            <a:fillRect/>
          </a:stretch>
        </p:blipFill>
        <p:spPr>
          <a:xfrm>
            <a:off x="5429256" y="1071546"/>
            <a:ext cx="3371854" cy="2786081"/>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xEl>
                                              <p:pRg st="0" end="0"/>
                                            </p:txEl>
                                          </p:spTgt>
                                        </p:tgtEl>
                                      </p:cBhvr>
                                    </p:animEffect>
                                  </p:childTnLst>
                                </p:cTn>
                              </p:par>
                            </p:childTnLst>
                          </p:cTn>
                        </p:par>
                        <p:par>
                          <p:cTn id="10" fill="hold">
                            <p:stCondLst>
                              <p:cond delay="1000"/>
                            </p:stCondLst>
                            <p:childTnLst>
                              <p:par>
                                <p:cTn id="11" presetID="31" presetClass="entr" presetSubtype="0" fill="hold" nodeType="afterEffect">
                                  <p:stCondLst>
                                    <p:cond delay="0"/>
                                  </p:stCondLst>
                                  <p:iterate type="lt">
                                    <p:tmPct val="5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par>
                          <p:cTn id="17" fill="hold">
                            <p:stCondLst>
                              <p:cond delay="2000"/>
                            </p:stCondLst>
                            <p:childTnLst>
                              <p:par>
                                <p:cTn id="18" presetID="29" presetClass="entr" presetSubtype="0" fill="hold" grpId="0" nodeType="afterEffect">
                                  <p:stCondLst>
                                    <p:cond delay="750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ppt_x</p:attrName>
                                        </p:attrNameLst>
                                      </p:cBhvr>
                                      <p:tavLst>
                                        <p:tav tm="0">
                                          <p:val>
                                            <p:strVal val="#ppt_x-.2"/>
                                          </p:val>
                                        </p:tav>
                                        <p:tav tm="100000">
                                          <p:val>
                                            <p:strVal val="#ppt_x"/>
                                          </p:val>
                                        </p:tav>
                                      </p:tavLst>
                                    </p:anim>
                                    <p:anim calcmode="lin" valueType="num">
                                      <p:cBhvr>
                                        <p:cTn id="21"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PRIMJENA</a:t>
            </a:r>
            <a:endParaRPr lang="bs-Latn-BA" dirty="0">
              <a:solidFill>
                <a:srgbClr val="7030A0"/>
              </a:solidFill>
            </a:endParaRPr>
          </a:p>
        </p:txBody>
      </p:sp>
      <p:sp>
        <p:nvSpPr>
          <p:cNvPr id="7" name="TextBox 6"/>
          <p:cNvSpPr txBox="1"/>
          <p:nvPr/>
        </p:nvSpPr>
        <p:spPr>
          <a:xfrm>
            <a:off x="285720" y="1857364"/>
            <a:ext cx="8572560" cy="2677656"/>
          </a:xfrm>
          <a:prstGeom prst="rect">
            <a:avLst/>
          </a:prstGeom>
          <a:noFill/>
        </p:spPr>
        <p:txBody>
          <a:bodyPr wrap="square" rtlCol="0">
            <a:spAutoFit/>
          </a:bodyPr>
          <a:lstStyle/>
          <a:p>
            <a:pPr lvl="0">
              <a:buFont typeface="Arial" pitchFamily="34" charset="0"/>
              <a:buChar char="•"/>
            </a:pPr>
            <a:r>
              <a:rPr lang="bs-Latn-BA" sz="2400" dirty="0" smtClean="0"/>
              <a:t> </a:t>
            </a:r>
            <a:r>
              <a:rPr lang="bs-Latn-BA" sz="2400" b="1" dirty="0" smtClean="0"/>
              <a:t>Sprječavanje provaljivanja šifri </a:t>
            </a:r>
            <a:r>
              <a:rPr lang="bs-Latn-BA" sz="2400" dirty="0" smtClean="0"/>
              <a:t>– ako računarski program pokušava provaliti šifru isprobavajući razne kombinacije  znakova,  moguće  je  spriječiti ga upotrebom  CAPTCHA programa. Ideja je da se nakon nekoliko pogrešnih unosa šifre zahtijeva prolaz na CAPTCHA testu kako bi se dobio novi pokušaj unosa šifre. Ako je čovjek unosio pogrešne šifre, on će proći na CAPTCHA testu i omogućit će mu se daljnji unos  šifri</a:t>
            </a:r>
            <a:endParaRPr lang="bs-Latn-BA" sz="2400" dirty="0"/>
          </a:p>
        </p:txBody>
      </p:sp>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RECAPTCHA</a:t>
            </a:r>
            <a:endParaRPr lang="bs-Latn-BA" dirty="0">
              <a:solidFill>
                <a:srgbClr val="7030A0"/>
              </a:solidFill>
            </a:endParaRPr>
          </a:p>
        </p:txBody>
      </p:sp>
      <p:sp>
        <p:nvSpPr>
          <p:cNvPr id="7" name="TextBox 6"/>
          <p:cNvSpPr txBox="1"/>
          <p:nvPr/>
        </p:nvSpPr>
        <p:spPr>
          <a:xfrm>
            <a:off x="285720" y="1500174"/>
            <a:ext cx="8572560" cy="1569660"/>
          </a:xfrm>
          <a:prstGeom prst="rect">
            <a:avLst/>
          </a:prstGeom>
          <a:noFill/>
        </p:spPr>
        <p:txBody>
          <a:bodyPr wrap="square" rtlCol="0">
            <a:spAutoFit/>
          </a:bodyPr>
          <a:lstStyle/>
          <a:p>
            <a:r>
              <a:rPr lang="bs-Latn-BA" sz="2400" b="1" dirty="0" smtClean="0"/>
              <a:t>ReCAPTCHA</a:t>
            </a:r>
            <a:r>
              <a:rPr lang="bs-Latn-BA" sz="2400" dirty="0" smtClean="0"/>
              <a:t> je besplatni CAPTCHA program sa svim osobinama dobrog CAPTCHA programa  koji  istovremeno  radi  dva  posla:  osim  što spriječava pristup botovima, pomaže i u digitalizaciji knjiga. </a:t>
            </a:r>
            <a:endParaRPr lang="hr-HR" sz="2400" dirty="0" smtClean="0"/>
          </a:p>
        </p:txBody>
      </p:sp>
      <p:sp>
        <p:nvSpPr>
          <p:cNvPr id="8" name="Rectangle 7"/>
          <p:cNvSpPr/>
          <p:nvPr/>
        </p:nvSpPr>
        <p:spPr>
          <a:xfrm>
            <a:off x="285720" y="3143248"/>
            <a:ext cx="8358246" cy="830997"/>
          </a:xfrm>
          <a:prstGeom prst="rect">
            <a:avLst/>
          </a:prstGeom>
        </p:spPr>
        <p:txBody>
          <a:bodyPr wrap="square">
            <a:spAutoFit/>
          </a:bodyPr>
          <a:lstStyle/>
          <a:p>
            <a:r>
              <a:rPr lang="bs-Latn-BA" sz="2400" dirty="0" smtClean="0"/>
              <a:t>Test koji stvara reCAPTCHA je slika s dvije riječi, a za prolaz je potrebno ispravno upisati riječi na slici. </a:t>
            </a:r>
            <a:endParaRPr lang="bs-Latn-BA" sz="2400" dirty="0"/>
          </a:p>
        </p:txBody>
      </p:sp>
      <p:pic>
        <p:nvPicPr>
          <p:cNvPr id="6" name="Picture 5" descr="c6.png"/>
          <p:cNvPicPr/>
          <p:nvPr/>
        </p:nvPicPr>
        <p:blipFill>
          <a:blip r:embed="rId2" cstate="print"/>
          <a:stretch>
            <a:fillRect/>
          </a:stretch>
        </p:blipFill>
        <p:spPr>
          <a:xfrm>
            <a:off x="714348" y="4071942"/>
            <a:ext cx="7286676" cy="2143140"/>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400"/>
                            </p:stCondLst>
                            <p:childTnLst>
                              <p:par>
                                <p:cTn id="11" presetID="17" presetClass="entr" presetSubtype="10"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childTnLst>
                                </p:cTn>
                              </p:par>
                            </p:childTnLst>
                          </p:cTn>
                        </p:par>
                        <p:par>
                          <p:cTn id="15" fill="hold">
                            <p:stCondLst>
                              <p:cond delay="2400"/>
                            </p:stCondLst>
                            <p:childTnLst>
                              <p:par>
                                <p:cTn id="16" presetID="35"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anim calcmode="lin" valueType="num">
                                      <p:cBhvr>
                                        <p:cTn id="19" dur="2000" fill="hold"/>
                                        <p:tgtEl>
                                          <p:spTgt spid="6"/>
                                        </p:tgtEl>
                                        <p:attrNameLst>
                                          <p:attrName>style.rotation</p:attrName>
                                        </p:attrNameLst>
                                      </p:cBhvr>
                                      <p:tavLst>
                                        <p:tav tm="0">
                                          <p:val>
                                            <p:fltVal val="720"/>
                                          </p:val>
                                        </p:tav>
                                        <p:tav tm="100000">
                                          <p:val>
                                            <p:fltVal val="0"/>
                                          </p:val>
                                        </p:tav>
                                      </p:tavLst>
                                    </p:anim>
                                    <p:anim calcmode="lin" valueType="num">
                                      <p:cBhvr>
                                        <p:cTn id="20" dur="2000" fill="hold"/>
                                        <p:tgtEl>
                                          <p:spTgt spid="6"/>
                                        </p:tgtEl>
                                        <p:attrNameLst>
                                          <p:attrName>ppt_h</p:attrName>
                                        </p:attrNameLst>
                                      </p:cBhvr>
                                      <p:tavLst>
                                        <p:tav tm="0">
                                          <p:val>
                                            <p:fltVal val="0"/>
                                          </p:val>
                                        </p:tav>
                                        <p:tav tm="100000">
                                          <p:val>
                                            <p:strVal val="#ppt_h"/>
                                          </p:val>
                                        </p:tav>
                                      </p:tavLst>
                                    </p:anim>
                                    <p:anim calcmode="lin" valueType="num">
                                      <p:cBhvr>
                                        <p:cTn id="21" dur="2000" fill="hold"/>
                                        <p:tgtEl>
                                          <p:spTgt spid="6"/>
                                        </p:tgtEl>
                                        <p:attrNameLst>
                                          <p:attrName>ppt_w</p:attrName>
                                        </p:attrNameLst>
                                      </p:cBhvr>
                                      <p:tavLst>
                                        <p:tav tm="0">
                                          <p:val>
                                            <p:fltVal val="0"/>
                                          </p:val>
                                        </p:tav>
                                        <p:tav tm="100000">
                                          <p:val>
                                            <p:strVal val="#ppt_w"/>
                                          </p:val>
                                        </p:tav>
                                      </p:tavLst>
                                    </p:anim>
                                  </p:childTnLst>
                                </p:cTn>
                              </p:par>
                            </p:childTnLst>
                          </p:cTn>
                        </p:par>
                        <p:par>
                          <p:cTn id="22" fill="hold">
                            <p:stCondLst>
                              <p:cond delay="4400"/>
                            </p:stCondLst>
                            <p:childTnLst>
                              <p:par>
                                <p:cTn id="23" presetID="17" presetClass="entr" presetSubtype="10" fill="hold" grpId="0" nodeType="afterEffect">
                                  <p:stCondLst>
                                    <p:cond delay="60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RECAPTCHA</a:t>
            </a:r>
            <a:endParaRPr lang="bs-Latn-BA" dirty="0">
              <a:solidFill>
                <a:srgbClr val="7030A0"/>
              </a:solidFill>
            </a:endParaRPr>
          </a:p>
        </p:txBody>
      </p:sp>
      <p:sp>
        <p:nvSpPr>
          <p:cNvPr id="7" name="TextBox 6"/>
          <p:cNvSpPr txBox="1"/>
          <p:nvPr/>
        </p:nvSpPr>
        <p:spPr>
          <a:xfrm>
            <a:off x="285720" y="2000240"/>
            <a:ext cx="8572560" cy="1569660"/>
          </a:xfrm>
          <a:prstGeom prst="rect">
            <a:avLst/>
          </a:prstGeom>
          <a:noFill/>
        </p:spPr>
        <p:txBody>
          <a:bodyPr wrap="square" rtlCol="0">
            <a:spAutoFit/>
          </a:bodyPr>
          <a:lstStyle/>
          <a:p>
            <a:r>
              <a:rPr lang="bs-Latn-BA" sz="2400" dirty="0" smtClean="0"/>
              <a:t>Riječi se dodatno iskrivljuju i dodaje im se neki oblik smetnje poput valovite crte kako bi računarskim programima bilo još teže prepoznati o kojoj se riječi radi. Zbog toga je reCAPTCHA program vrlo djelotvoran u filtriranju  botova. </a:t>
            </a:r>
            <a:endParaRPr lang="bs-Latn-BA" sz="2400" dirty="0"/>
          </a:p>
        </p:txBody>
      </p:sp>
      <p:pic>
        <p:nvPicPr>
          <p:cNvPr id="5" name="Picture 4" descr="c6.png"/>
          <p:cNvPicPr/>
          <p:nvPr/>
        </p:nvPicPr>
        <p:blipFill>
          <a:blip r:embed="rId2" cstate="print"/>
          <a:stretch>
            <a:fillRect/>
          </a:stretch>
        </p:blipFill>
        <p:spPr>
          <a:xfrm>
            <a:off x="714348" y="4071942"/>
            <a:ext cx="7286676" cy="2143140"/>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VRSTE  CAPTCHA-i</a:t>
            </a:r>
            <a:endParaRPr lang="bs-Latn-BA" dirty="0">
              <a:solidFill>
                <a:srgbClr val="7030A0"/>
              </a:solidFill>
            </a:endParaRPr>
          </a:p>
        </p:txBody>
      </p:sp>
      <p:sp>
        <p:nvSpPr>
          <p:cNvPr id="7" name="TextBox 6"/>
          <p:cNvSpPr txBox="1"/>
          <p:nvPr/>
        </p:nvSpPr>
        <p:spPr>
          <a:xfrm>
            <a:off x="285720" y="1714488"/>
            <a:ext cx="8572560" cy="830997"/>
          </a:xfrm>
          <a:prstGeom prst="rect">
            <a:avLst/>
          </a:prstGeom>
          <a:noFill/>
        </p:spPr>
        <p:txBody>
          <a:bodyPr wrap="square" rtlCol="0">
            <a:spAutoFit/>
          </a:bodyPr>
          <a:lstStyle/>
          <a:p>
            <a:pPr lvl="0">
              <a:buFont typeface="Wingdings" pitchFamily="2" charset="2"/>
              <a:buChar char="v"/>
            </a:pPr>
            <a:r>
              <a:rPr lang="bs-Latn-BA" sz="2400" b="1" dirty="0" smtClean="0"/>
              <a:t> CAPTCHA sistemi zasnovani na raspoznavanju teksta uz audio opciju</a:t>
            </a:r>
            <a:endParaRPr lang="bs-Latn-BA" sz="2400" dirty="0"/>
          </a:p>
        </p:txBody>
      </p:sp>
      <p:pic>
        <p:nvPicPr>
          <p:cNvPr id="6" name="Picture 5" descr="c5.jpg"/>
          <p:cNvPicPr/>
          <p:nvPr/>
        </p:nvPicPr>
        <p:blipFill>
          <a:blip r:embed="rId2"/>
          <a:stretch>
            <a:fillRect/>
          </a:stretch>
        </p:blipFill>
        <p:spPr>
          <a:xfrm>
            <a:off x="428596" y="4714884"/>
            <a:ext cx="4572032" cy="1357322"/>
          </a:xfrm>
          <a:prstGeom prst="rect">
            <a:avLst/>
          </a:prstGeom>
        </p:spPr>
      </p:pic>
      <p:sp>
        <p:nvSpPr>
          <p:cNvPr id="8" name="Rectangle 7"/>
          <p:cNvSpPr/>
          <p:nvPr/>
        </p:nvSpPr>
        <p:spPr>
          <a:xfrm>
            <a:off x="5214942" y="3071810"/>
            <a:ext cx="3143272" cy="461665"/>
          </a:xfrm>
          <a:prstGeom prst="rect">
            <a:avLst/>
          </a:prstGeom>
        </p:spPr>
        <p:txBody>
          <a:bodyPr wrap="square">
            <a:spAutoFit/>
          </a:bodyPr>
          <a:lstStyle/>
          <a:p>
            <a:r>
              <a:rPr lang="bs-Latn-BA" sz="2400" dirty="0" smtClean="0"/>
              <a:t>reCAPTCHA sistem</a:t>
            </a:r>
            <a:endParaRPr lang="bs-Latn-BA" sz="2400" dirty="0"/>
          </a:p>
        </p:txBody>
      </p:sp>
      <p:sp>
        <p:nvSpPr>
          <p:cNvPr id="10" name="Rectangle 9"/>
          <p:cNvSpPr/>
          <p:nvPr/>
        </p:nvSpPr>
        <p:spPr>
          <a:xfrm>
            <a:off x="5357818" y="5072074"/>
            <a:ext cx="2980047" cy="461665"/>
          </a:xfrm>
          <a:prstGeom prst="rect">
            <a:avLst/>
          </a:prstGeom>
        </p:spPr>
        <p:txBody>
          <a:bodyPr wrap="none">
            <a:spAutoFit/>
          </a:bodyPr>
          <a:lstStyle/>
          <a:p>
            <a:r>
              <a:rPr lang="bs-Latn-BA" sz="2400" dirty="0" smtClean="0"/>
              <a:t>tppCAPTCHA sistem</a:t>
            </a:r>
            <a:endParaRPr lang="bs-Latn-BA" sz="2400" dirty="0"/>
          </a:p>
        </p:txBody>
      </p:sp>
      <p:pic>
        <p:nvPicPr>
          <p:cNvPr id="9" name="Picture 8" descr="c8.png"/>
          <p:cNvPicPr/>
          <p:nvPr/>
        </p:nvPicPr>
        <p:blipFill>
          <a:blip r:embed="rId3"/>
          <a:stretch>
            <a:fillRect/>
          </a:stretch>
        </p:blipFill>
        <p:spPr>
          <a:xfrm>
            <a:off x="642910" y="2643182"/>
            <a:ext cx="4357718" cy="1785950"/>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600"/>
                            </p:stCondLst>
                            <p:childTnLst>
                              <p:par>
                                <p:cTn id="11" presetID="26"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80">
                                          <p:stCondLst>
                                            <p:cond delay="0"/>
                                          </p:stCondLst>
                                        </p:cTn>
                                        <p:tgtEl>
                                          <p:spTgt spid="7"/>
                                        </p:tgtEl>
                                      </p:cBhvr>
                                    </p:animEffect>
                                    <p:anim calcmode="lin" valueType="num">
                                      <p:cBhvr>
                                        <p:cTn id="1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9" dur="26">
                                          <p:stCondLst>
                                            <p:cond delay="650"/>
                                          </p:stCondLst>
                                        </p:cTn>
                                        <p:tgtEl>
                                          <p:spTgt spid="7"/>
                                        </p:tgtEl>
                                      </p:cBhvr>
                                      <p:to x="100000" y="60000"/>
                                    </p:animScale>
                                    <p:animScale>
                                      <p:cBhvr>
                                        <p:cTn id="20" dur="166" decel="50000">
                                          <p:stCondLst>
                                            <p:cond delay="676"/>
                                          </p:stCondLst>
                                        </p:cTn>
                                        <p:tgtEl>
                                          <p:spTgt spid="7"/>
                                        </p:tgtEl>
                                      </p:cBhvr>
                                      <p:to x="100000" y="100000"/>
                                    </p:animScale>
                                    <p:animScale>
                                      <p:cBhvr>
                                        <p:cTn id="21" dur="26">
                                          <p:stCondLst>
                                            <p:cond delay="1312"/>
                                          </p:stCondLst>
                                        </p:cTn>
                                        <p:tgtEl>
                                          <p:spTgt spid="7"/>
                                        </p:tgtEl>
                                      </p:cBhvr>
                                      <p:to x="100000" y="80000"/>
                                    </p:animScale>
                                    <p:animScale>
                                      <p:cBhvr>
                                        <p:cTn id="22" dur="166" decel="50000">
                                          <p:stCondLst>
                                            <p:cond delay="1338"/>
                                          </p:stCondLst>
                                        </p:cTn>
                                        <p:tgtEl>
                                          <p:spTgt spid="7"/>
                                        </p:tgtEl>
                                      </p:cBhvr>
                                      <p:to x="100000" y="100000"/>
                                    </p:animScale>
                                    <p:animScale>
                                      <p:cBhvr>
                                        <p:cTn id="23" dur="26">
                                          <p:stCondLst>
                                            <p:cond delay="1642"/>
                                          </p:stCondLst>
                                        </p:cTn>
                                        <p:tgtEl>
                                          <p:spTgt spid="7"/>
                                        </p:tgtEl>
                                      </p:cBhvr>
                                      <p:to x="100000" y="90000"/>
                                    </p:animScale>
                                    <p:animScale>
                                      <p:cBhvr>
                                        <p:cTn id="24" dur="166" decel="50000">
                                          <p:stCondLst>
                                            <p:cond delay="1668"/>
                                          </p:stCondLst>
                                        </p:cTn>
                                        <p:tgtEl>
                                          <p:spTgt spid="7"/>
                                        </p:tgtEl>
                                      </p:cBhvr>
                                      <p:to x="100000" y="100000"/>
                                    </p:animScale>
                                    <p:animScale>
                                      <p:cBhvr>
                                        <p:cTn id="25" dur="26">
                                          <p:stCondLst>
                                            <p:cond delay="1808"/>
                                          </p:stCondLst>
                                        </p:cTn>
                                        <p:tgtEl>
                                          <p:spTgt spid="7"/>
                                        </p:tgtEl>
                                      </p:cBhvr>
                                      <p:to x="100000" y="95000"/>
                                    </p:animScale>
                                    <p:animScale>
                                      <p:cBhvr>
                                        <p:cTn id="26" dur="166" decel="50000">
                                          <p:stCondLst>
                                            <p:cond delay="1834"/>
                                          </p:stCondLst>
                                        </p:cTn>
                                        <p:tgtEl>
                                          <p:spTgt spid="7"/>
                                        </p:tgtEl>
                                      </p:cBhvr>
                                      <p:to x="100000" y="100000"/>
                                    </p:animScale>
                                  </p:childTnLst>
                                </p:cTn>
                              </p:par>
                            </p:childTnLst>
                          </p:cTn>
                        </p:par>
                        <p:par>
                          <p:cTn id="27" fill="hold">
                            <p:stCondLst>
                              <p:cond delay="2600"/>
                            </p:stCondLst>
                            <p:childTnLst>
                              <p:par>
                                <p:cTn id="28" presetID="35"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000"/>
                                        <p:tgtEl>
                                          <p:spTgt spid="9"/>
                                        </p:tgtEl>
                                      </p:cBhvr>
                                    </p:animEffect>
                                    <p:anim calcmode="lin" valueType="num">
                                      <p:cBhvr>
                                        <p:cTn id="31" dur="2000" fill="hold"/>
                                        <p:tgtEl>
                                          <p:spTgt spid="9"/>
                                        </p:tgtEl>
                                        <p:attrNameLst>
                                          <p:attrName>style.rotation</p:attrName>
                                        </p:attrNameLst>
                                      </p:cBhvr>
                                      <p:tavLst>
                                        <p:tav tm="0">
                                          <p:val>
                                            <p:fltVal val="720"/>
                                          </p:val>
                                        </p:tav>
                                        <p:tav tm="100000">
                                          <p:val>
                                            <p:fltVal val="0"/>
                                          </p:val>
                                        </p:tav>
                                      </p:tavLst>
                                    </p:anim>
                                    <p:anim calcmode="lin" valueType="num">
                                      <p:cBhvr>
                                        <p:cTn id="32" dur="2000" fill="hold"/>
                                        <p:tgtEl>
                                          <p:spTgt spid="9"/>
                                        </p:tgtEl>
                                        <p:attrNameLst>
                                          <p:attrName>ppt_h</p:attrName>
                                        </p:attrNameLst>
                                      </p:cBhvr>
                                      <p:tavLst>
                                        <p:tav tm="0">
                                          <p:val>
                                            <p:fltVal val="0"/>
                                          </p:val>
                                        </p:tav>
                                        <p:tav tm="100000">
                                          <p:val>
                                            <p:strVal val="#ppt_h"/>
                                          </p:val>
                                        </p:tav>
                                      </p:tavLst>
                                    </p:anim>
                                    <p:anim calcmode="lin" valueType="num">
                                      <p:cBhvr>
                                        <p:cTn id="33" dur="2000" fill="hold"/>
                                        <p:tgtEl>
                                          <p:spTgt spid="9"/>
                                        </p:tgtEl>
                                        <p:attrNameLst>
                                          <p:attrName>ppt_w</p:attrName>
                                        </p:attrNameLst>
                                      </p:cBhvr>
                                      <p:tavLst>
                                        <p:tav tm="0">
                                          <p:val>
                                            <p:fltVal val="0"/>
                                          </p:val>
                                        </p:tav>
                                        <p:tav tm="100000">
                                          <p:val>
                                            <p:strVal val="#ppt_w"/>
                                          </p:val>
                                        </p:tav>
                                      </p:tavLst>
                                    </p:anim>
                                  </p:childTnLst>
                                </p:cTn>
                              </p:par>
                            </p:childTnLst>
                          </p:cTn>
                        </p:par>
                        <p:par>
                          <p:cTn id="34" fill="hold">
                            <p:stCondLst>
                              <p:cond delay="4600"/>
                            </p:stCondLst>
                            <p:childTnLst>
                              <p:par>
                                <p:cTn id="35" presetID="19" presetClass="entr" presetSubtype="1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0" fill="hold"/>
                                        <p:tgtEl>
                                          <p:spTgt spid="8"/>
                                        </p:tgtEl>
                                        <p:attrNameLst>
                                          <p:attrName>ppt_w</p:attrName>
                                        </p:attrNameLst>
                                      </p:cBhvr>
                                      <p:tavLst>
                                        <p:tav tm="0" fmla="#ppt_w*sin(2.5*pi*$)">
                                          <p:val>
                                            <p:fltVal val="0"/>
                                          </p:val>
                                        </p:tav>
                                        <p:tav tm="100000">
                                          <p:val>
                                            <p:fltVal val="1"/>
                                          </p:val>
                                        </p:tav>
                                      </p:tavLst>
                                    </p:anim>
                                    <p:anim calcmode="lin" valueType="num">
                                      <p:cBhvr>
                                        <p:cTn id="38" dur="5000" fill="hold"/>
                                        <p:tgtEl>
                                          <p:spTgt spid="8"/>
                                        </p:tgtEl>
                                        <p:attrNameLst>
                                          <p:attrName>ppt_h</p:attrName>
                                        </p:attrNameLst>
                                      </p:cBhvr>
                                      <p:tavLst>
                                        <p:tav tm="0">
                                          <p:val>
                                            <p:strVal val="#ppt_h"/>
                                          </p:val>
                                        </p:tav>
                                        <p:tav tm="100000">
                                          <p:val>
                                            <p:strVal val="#ppt_h"/>
                                          </p:val>
                                        </p:tav>
                                      </p:tavLst>
                                    </p:anim>
                                  </p:childTnLst>
                                </p:cTn>
                              </p:par>
                            </p:childTnLst>
                          </p:cTn>
                        </p:par>
                        <p:par>
                          <p:cTn id="39" fill="hold">
                            <p:stCondLst>
                              <p:cond delay="9600"/>
                            </p:stCondLst>
                            <p:childTnLst>
                              <p:par>
                                <p:cTn id="40" presetID="35"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2000"/>
                                        <p:tgtEl>
                                          <p:spTgt spid="6"/>
                                        </p:tgtEl>
                                      </p:cBhvr>
                                    </p:animEffect>
                                    <p:anim calcmode="lin" valueType="num">
                                      <p:cBhvr>
                                        <p:cTn id="43" dur="2000" fill="hold"/>
                                        <p:tgtEl>
                                          <p:spTgt spid="6"/>
                                        </p:tgtEl>
                                        <p:attrNameLst>
                                          <p:attrName>style.rotation</p:attrName>
                                        </p:attrNameLst>
                                      </p:cBhvr>
                                      <p:tavLst>
                                        <p:tav tm="0">
                                          <p:val>
                                            <p:fltVal val="720"/>
                                          </p:val>
                                        </p:tav>
                                        <p:tav tm="100000">
                                          <p:val>
                                            <p:fltVal val="0"/>
                                          </p:val>
                                        </p:tav>
                                      </p:tavLst>
                                    </p:anim>
                                    <p:anim calcmode="lin" valueType="num">
                                      <p:cBhvr>
                                        <p:cTn id="44" dur="2000" fill="hold"/>
                                        <p:tgtEl>
                                          <p:spTgt spid="6"/>
                                        </p:tgtEl>
                                        <p:attrNameLst>
                                          <p:attrName>ppt_h</p:attrName>
                                        </p:attrNameLst>
                                      </p:cBhvr>
                                      <p:tavLst>
                                        <p:tav tm="0">
                                          <p:val>
                                            <p:fltVal val="0"/>
                                          </p:val>
                                        </p:tav>
                                        <p:tav tm="100000">
                                          <p:val>
                                            <p:strVal val="#ppt_h"/>
                                          </p:val>
                                        </p:tav>
                                      </p:tavLst>
                                    </p:anim>
                                    <p:anim calcmode="lin" valueType="num">
                                      <p:cBhvr>
                                        <p:cTn id="45" dur="2000" fill="hold"/>
                                        <p:tgtEl>
                                          <p:spTgt spid="6"/>
                                        </p:tgtEl>
                                        <p:attrNameLst>
                                          <p:attrName>ppt_w</p:attrName>
                                        </p:attrNameLst>
                                      </p:cBhvr>
                                      <p:tavLst>
                                        <p:tav tm="0">
                                          <p:val>
                                            <p:fltVal val="0"/>
                                          </p:val>
                                        </p:tav>
                                        <p:tav tm="100000">
                                          <p:val>
                                            <p:strVal val="#ppt_w"/>
                                          </p:val>
                                        </p:tav>
                                      </p:tavLst>
                                    </p:anim>
                                  </p:childTnLst>
                                </p:cTn>
                              </p:par>
                            </p:childTnLst>
                          </p:cTn>
                        </p:par>
                        <p:par>
                          <p:cTn id="46" fill="hold">
                            <p:stCondLst>
                              <p:cond delay="11600"/>
                            </p:stCondLst>
                            <p:childTnLst>
                              <p:par>
                                <p:cTn id="47" presetID="19" presetClass="entr" presetSubtype="1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0" fill="hold"/>
                                        <p:tgtEl>
                                          <p:spTgt spid="10"/>
                                        </p:tgtEl>
                                        <p:attrNameLst>
                                          <p:attrName>ppt_w</p:attrName>
                                        </p:attrNameLst>
                                      </p:cBhvr>
                                      <p:tavLst>
                                        <p:tav tm="0" fmla="#ppt_w*sin(2.5*pi*$)">
                                          <p:val>
                                            <p:fltVal val="0"/>
                                          </p:val>
                                        </p:tav>
                                        <p:tav tm="100000">
                                          <p:val>
                                            <p:fltVal val="1"/>
                                          </p:val>
                                        </p:tav>
                                      </p:tavLst>
                                    </p:anim>
                                    <p:anim calcmode="lin" valueType="num">
                                      <p:cBhvr>
                                        <p:cTn id="50" dur="5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VRSTE  CAPTCHA-i</a:t>
            </a:r>
            <a:endParaRPr lang="bs-Latn-BA" dirty="0">
              <a:solidFill>
                <a:srgbClr val="7030A0"/>
              </a:solidFill>
            </a:endParaRPr>
          </a:p>
        </p:txBody>
      </p:sp>
      <p:sp>
        <p:nvSpPr>
          <p:cNvPr id="7" name="TextBox 6"/>
          <p:cNvSpPr txBox="1"/>
          <p:nvPr/>
        </p:nvSpPr>
        <p:spPr>
          <a:xfrm>
            <a:off x="285720" y="1785926"/>
            <a:ext cx="8572560" cy="830997"/>
          </a:xfrm>
          <a:prstGeom prst="rect">
            <a:avLst/>
          </a:prstGeom>
          <a:noFill/>
        </p:spPr>
        <p:txBody>
          <a:bodyPr wrap="square" rtlCol="0">
            <a:spAutoFit/>
          </a:bodyPr>
          <a:lstStyle/>
          <a:p>
            <a:pPr lvl="0">
              <a:buFont typeface="Wingdings" pitchFamily="2" charset="2"/>
              <a:buChar char="v"/>
            </a:pPr>
            <a:r>
              <a:rPr lang="bs-Latn-BA" sz="2400" b="1" dirty="0" smtClean="0"/>
              <a:t>  CAPTCHA sistemi zasnovani na raspoznavanju elemenata fotografija i slika</a:t>
            </a:r>
            <a:endParaRPr lang="bs-Latn-BA" sz="2400" dirty="0"/>
          </a:p>
        </p:txBody>
      </p:sp>
      <p:pic>
        <p:nvPicPr>
          <p:cNvPr id="8" name="Picture 7" descr="c9.png"/>
          <p:cNvPicPr/>
          <p:nvPr/>
        </p:nvPicPr>
        <p:blipFill>
          <a:blip r:embed="rId2"/>
          <a:stretch>
            <a:fillRect/>
          </a:stretch>
        </p:blipFill>
        <p:spPr>
          <a:xfrm>
            <a:off x="1643042" y="2928934"/>
            <a:ext cx="5143536" cy="3071834"/>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35"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000"/>
                                        <p:tgtEl>
                                          <p:spTgt spid="8"/>
                                        </p:tgtEl>
                                      </p:cBhvr>
                                    </p:animEffect>
                                    <p:anim calcmode="lin" valueType="num">
                                      <p:cBhvr>
                                        <p:cTn id="25" dur="2000" fill="hold"/>
                                        <p:tgtEl>
                                          <p:spTgt spid="8"/>
                                        </p:tgtEl>
                                        <p:attrNameLst>
                                          <p:attrName>style.rotation</p:attrName>
                                        </p:attrNameLst>
                                      </p:cBhvr>
                                      <p:tavLst>
                                        <p:tav tm="0">
                                          <p:val>
                                            <p:fltVal val="720"/>
                                          </p:val>
                                        </p:tav>
                                        <p:tav tm="100000">
                                          <p:val>
                                            <p:fltVal val="0"/>
                                          </p:val>
                                        </p:tav>
                                      </p:tavLst>
                                    </p:anim>
                                    <p:anim calcmode="lin" valueType="num">
                                      <p:cBhvr>
                                        <p:cTn id="26" dur="2000" fill="hold"/>
                                        <p:tgtEl>
                                          <p:spTgt spid="8"/>
                                        </p:tgtEl>
                                        <p:attrNameLst>
                                          <p:attrName>ppt_h</p:attrName>
                                        </p:attrNameLst>
                                      </p:cBhvr>
                                      <p:tavLst>
                                        <p:tav tm="0">
                                          <p:val>
                                            <p:fltVal val="0"/>
                                          </p:val>
                                        </p:tav>
                                        <p:tav tm="100000">
                                          <p:val>
                                            <p:strVal val="#ppt_h"/>
                                          </p:val>
                                        </p:tav>
                                      </p:tavLst>
                                    </p:anim>
                                    <p:anim calcmode="lin" valueType="num">
                                      <p:cBhvr>
                                        <p:cTn id="27" dur="2000" fill="hold"/>
                                        <p:tgtEl>
                                          <p:spTgt spid="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VRSTE  CAPTCHA-i</a:t>
            </a:r>
            <a:endParaRPr lang="bs-Latn-BA" dirty="0">
              <a:solidFill>
                <a:srgbClr val="7030A0"/>
              </a:solidFill>
            </a:endParaRPr>
          </a:p>
        </p:txBody>
      </p:sp>
      <p:sp>
        <p:nvSpPr>
          <p:cNvPr id="7" name="TextBox 6"/>
          <p:cNvSpPr txBox="1"/>
          <p:nvPr/>
        </p:nvSpPr>
        <p:spPr>
          <a:xfrm>
            <a:off x="285720" y="1785926"/>
            <a:ext cx="8572560" cy="830997"/>
          </a:xfrm>
          <a:prstGeom prst="rect">
            <a:avLst/>
          </a:prstGeom>
          <a:noFill/>
        </p:spPr>
        <p:txBody>
          <a:bodyPr wrap="square" rtlCol="0">
            <a:spAutoFit/>
          </a:bodyPr>
          <a:lstStyle/>
          <a:p>
            <a:pPr lvl="0">
              <a:buFont typeface="Wingdings" pitchFamily="2" charset="2"/>
              <a:buChar char="v"/>
            </a:pPr>
            <a:r>
              <a:rPr lang="bs-Latn-BA" sz="2400" b="1" dirty="0" smtClean="0"/>
              <a:t>  CAPTCHA sistemi zasnovani na logičko aritmetičkim problemima</a:t>
            </a:r>
            <a:endParaRPr lang="bs-Latn-BA" sz="2400" dirty="0"/>
          </a:p>
        </p:txBody>
      </p:sp>
      <p:pic>
        <p:nvPicPr>
          <p:cNvPr id="8" name="Picture 7" descr="c10.png"/>
          <p:cNvPicPr/>
          <p:nvPr/>
        </p:nvPicPr>
        <p:blipFill>
          <a:blip r:embed="rId2"/>
          <a:stretch>
            <a:fillRect/>
          </a:stretch>
        </p:blipFill>
        <p:spPr>
          <a:xfrm>
            <a:off x="1071538" y="2857496"/>
            <a:ext cx="6929486" cy="2500330"/>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35"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000"/>
                                        <p:tgtEl>
                                          <p:spTgt spid="8"/>
                                        </p:tgtEl>
                                      </p:cBhvr>
                                    </p:animEffect>
                                    <p:anim calcmode="lin" valueType="num">
                                      <p:cBhvr>
                                        <p:cTn id="25" dur="2000" fill="hold"/>
                                        <p:tgtEl>
                                          <p:spTgt spid="8"/>
                                        </p:tgtEl>
                                        <p:attrNameLst>
                                          <p:attrName>style.rotation</p:attrName>
                                        </p:attrNameLst>
                                      </p:cBhvr>
                                      <p:tavLst>
                                        <p:tav tm="0">
                                          <p:val>
                                            <p:fltVal val="720"/>
                                          </p:val>
                                        </p:tav>
                                        <p:tav tm="100000">
                                          <p:val>
                                            <p:fltVal val="0"/>
                                          </p:val>
                                        </p:tav>
                                      </p:tavLst>
                                    </p:anim>
                                    <p:anim calcmode="lin" valueType="num">
                                      <p:cBhvr>
                                        <p:cTn id="26" dur="2000" fill="hold"/>
                                        <p:tgtEl>
                                          <p:spTgt spid="8"/>
                                        </p:tgtEl>
                                        <p:attrNameLst>
                                          <p:attrName>ppt_h</p:attrName>
                                        </p:attrNameLst>
                                      </p:cBhvr>
                                      <p:tavLst>
                                        <p:tav tm="0">
                                          <p:val>
                                            <p:fltVal val="0"/>
                                          </p:val>
                                        </p:tav>
                                        <p:tav tm="100000">
                                          <p:val>
                                            <p:strVal val="#ppt_h"/>
                                          </p:val>
                                        </p:tav>
                                      </p:tavLst>
                                    </p:anim>
                                    <p:anim calcmode="lin" valueType="num">
                                      <p:cBhvr>
                                        <p:cTn id="27" dur="2000" fill="hold"/>
                                        <p:tgtEl>
                                          <p:spTgt spid="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VRSTE  CAPTCHA-i</a:t>
            </a:r>
            <a:endParaRPr lang="bs-Latn-BA" dirty="0">
              <a:solidFill>
                <a:srgbClr val="7030A0"/>
              </a:solidFill>
            </a:endParaRPr>
          </a:p>
        </p:txBody>
      </p:sp>
      <p:sp>
        <p:nvSpPr>
          <p:cNvPr id="7" name="TextBox 6"/>
          <p:cNvSpPr txBox="1"/>
          <p:nvPr/>
        </p:nvSpPr>
        <p:spPr>
          <a:xfrm>
            <a:off x="285720" y="1785926"/>
            <a:ext cx="8572560" cy="830997"/>
          </a:xfrm>
          <a:prstGeom prst="rect">
            <a:avLst/>
          </a:prstGeom>
          <a:noFill/>
        </p:spPr>
        <p:txBody>
          <a:bodyPr wrap="square" rtlCol="0">
            <a:spAutoFit/>
          </a:bodyPr>
          <a:lstStyle/>
          <a:p>
            <a:pPr lvl="0">
              <a:buFont typeface="Wingdings" pitchFamily="2" charset="2"/>
              <a:buChar char="v"/>
            </a:pPr>
            <a:r>
              <a:rPr lang="bs-Latn-BA" sz="2400" b="1" dirty="0" smtClean="0"/>
              <a:t>  CAPTCHA sistemi zasnovani na logičko aritmetičkim problemima</a:t>
            </a:r>
            <a:endParaRPr lang="bs-Latn-BA" sz="2400" dirty="0"/>
          </a:p>
        </p:txBody>
      </p:sp>
      <p:pic>
        <p:nvPicPr>
          <p:cNvPr id="8" name="Picture 7" descr="captcha_matematika"/>
          <p:cNvPicPr/>
          <p:nvPr/>
        </p:nvPicPr>
        <p:blipFill>
          <a:blip r:embed="rId2"/>
          <a:srcRect/>
          <a:stretch>
            <a:fillRect/>
          </a:stretch>
        </p:blipFill>
        <p:spPr bwMode="auto">
          <a:xfrm>
            <a:off x="1571604" y="2714620"/>
            <a:ext cx="5286412" cy="2857520"/>
          </a:xfrm>
          <a:prstGeom prst="rect">
            <a:avLst/>
          </a:prstGeom>
          <a:noFill/>
          <a:ln w="9525">
            <a:noFill/>
            <a:miter lim="800000"/>
            <a:headEnd/>
            <a:tailEnd/>
          </a:ln>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style.rotation</p:attrName>
                                        </p:attrNameLst>
                                      </p:cBhvr>
                                      <p:tavLst>
                                        <p:tav tm="0">
                                          <p:val>
                                            <p:fltVal val="720"/>
                                          </p:val>
                                        </p:tav>
                                        <p:tav tm="100000">
                                          <p:val>
                                            <p:fltVal val="0"/>
                                          </p:val>
                                        </p:tav>
                                      </p:tavLst>
                                    </p:anim>
                                    <p:anim calcmode="lin" valueType="num">
                                      <p:cBhvr>
                                        <p:cTn id="9" dur="2000" fill="hold"/>
                                        <p:tgtEl>
                                          <p:spTgt spid="8"/>
                                        </p:tgtEl>
                                        <p:attrNameLst>
                                          <p:attrName>ppt_h</p:attrName>
                                        </p:attrNameLst>
                                      </p:cBhvr>
                                      <p:tavLst>
                                        <p:tav tm="0">
                                          <p:val>
                                            <p:fltVal val="0"/>
                                          </p:val>
                                        </p:tav>
                                        <p:tav tm="100000">
                                          <p:val>
                                            <p:strVal val="#ppt_h"/>
                                          </p:val>
                                        </p:tav>
                                      </p:tavLst>
                                    </p:anim>
                                    <p:anim calcmode="lin" valueType="num">
                                      <p:cBhvr>
                                        <p:cTn id="10" dur="2000" fill="hold"/>
                                        <p:tgtEl>
                                          <p:spTgt spid="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439028"/>
          </a:xfrm>
        </p:spPr>
        <p:txBody>
          <a:bodyPr>
            <a:normAutofit/>
          </a:bodyPr>
          <a:lstStyle/>
          <a:p>
            <a:r>
              <a:rPr lang="bs-Latn-BA" b="1" dirty="0" smtClean="0">
                <a:solidFill>
                  <a:srgbClr val="7030A0"/>
                </a:solidFill>
              </a:rPr>
              <a:t>VRSTE  CAPTCHA-i</a:t>
            </a:r>
            <a:endParaRPr lang="bs-Latn-BA" dirty="0">
              <a:solidFill>
                <a:srgbClr val="7030A0"/>
              </a:solidFill>
            </a:endParaRPr>
          </a:p>
        </p:txBody>
      </p:sp>
      <p:sp>
        <p:nvSpPr>
          <p:cNvPr id="7" name="TextBox 6"/>
          <p:cNvSpPr txBox="1"/>
          <p:nvPr/>
        </p:nvSpPr>
        <p:spPr>
          <a:xfrm>
            <a:off x="285720" y="1785926"/>
            <a:ext cx="8572560" cy="461665"/>
          </a:xfrm>
          <a:prstGeom prst="rect">
            <a:avLst/>
          </a:prstGeom>
          <a:noFill/>
        </p:spPr>
        <p:txBody>
          <a:bodyPr wrap="square" rtlCol="0">
            <a:spAutoFit/>
          </a:bodyPr>
          <a:lstStyle/>
          <a:p>
            <a:pPr lvl="0">
              <a:buFont typeface="Wingdings" pitchFamily="2" charset="2"/>
              <a:buChar char="v"/>
            </a:pPr>
            <a:r>
              <a:rPr lang="bs-Latn-BA" sz="2400" b="1" dirty="0" smtClean="0"/>
              <a:t>  3D CAPTCHA</a:t>
            </a:r>
            <a:endParaRPr lang="bs-Latn-BA" sz="2400" dirty="0"/>
          </a:p>
        </p:txBody>
      </p:sp>
      <p:sp>
        <p:nvSpPr>
          <p:cNvPr id="10" name="Rectangle 9"/>
          <p:cNvSpPr/>
          <p:nvPr/>
        </p:nvSpPr>
        <p:spPr>
          <a:xfrm>
            <a:off x="3357554" y="5715016"/>
            <a:ext cx="2055691" cy="461665"/>
          </a:xfrm>
          <a:prstGeom prst="rect">
            <a:avLst/>
          </a:prstGeom>
        </p:spPr>
        <p:txBody>
          <a:bodyPr wrap="none">
            <a:spAutoFit/>
          </a:bodyPr>
          <a:lstStyle/>
          <a:p>
            <a:r>
              <a:rPr lang="bs-Latn-BA" sz="2400" dirty="0" smtClean="0"/>
              <a:t>3D CAPTCHA</a:t>
            </a:r>
            <a:endParaRPr lang="bs-Latn-BA" sz="2400" dirty="0"/>
          </a:p>
        </p:txBody>
      </p:sp>
      <p:pic>
        <p:nvPicPr>
          <p:cNvPr id="6" name="Picture 5" descr="c12.png"/>
          <p:cNvPicPr/>
          <p:nvPr/>
        </p:nvPicPr>
        <p:blipFill>
          <a:blip r:embed="rId2"/>
          <a:stretch>
            <a:fillRect/>
          </a:stretch>
        </p:blipFill>
        <p:spPr>
          <a:xfrm>
            <a:off x="1428728" y="2500306"/>
            <a:ext cx="6072230" cy="2928958"/>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3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anim calcmode="lin" valueType="num">
                                      <p:cBhvr>
                                        <p:cTn id="25" dur="2000" fill="hold"/>
                                        <p:tgtEl>
                                          <p:spTgt spid="6"/>
                                        </p:tgtEl>
                                        <p:attrNameLst>
                                          <p:attrName>style.rotation</p:attrName>
                                        </p:attrNameLst>
                                      </p:cBhvr>
                                      <p:tavLst>
                                        <p:tav tm="0">
                                          <p:val>
                                            <p:fltVal val="720"/>
                                          </p:val>
                                        </p:tav>
                                        <p:tav tm="100000">
                                          <p:val>
                                            <p:fltVal val="0"/>
                                          </p:val>
                                        </p:tav>
                                      </p:tavLst>
                                    </p:anim>
                                    <p:anim calcmode="lin" valueType="num">
                                      <p:cBhvr>
                                        <p:cTn id="26" dur="2000" fill="hold"/>
                                        <p:tgtEl>
                                          <p:spTgt spid="6"/>
                                        </p:tgtEl>
                                        <p:attrNameLst>
                                          <p:attrName>ppt_h</p:attrName>
                                        </p:attrNameLst>
                                      </p:cBhvr>
                                      <p:tavLst>
                                        <p:tav tm="0">
                                          <p:val>
                                            <p:fltVal val="0"/>
                                          </p:val>
                                        </p:tav>
                                        <p:tav tm="100000">
                                          <p:val>
                                            <p:strVal val="#ppt_h"/>
                                          </p:val>
                                        </p:tav>
                                      </p:tavLst>
                                    </p:anim>
                                    <p:anim calcmode="lin" valueType="num">
                                      <p:cBhvr>
                                        <p:cTn id="27" dur="2000" fill="hold"/>
                                        <p:tgtEl>
                                          <p:spTgt spid="6"/>
                                        </p:tgtEl>
                                        <p:attrNameLst>
                                          <p:attrName>ppt_w</p:attrName>
                                        </p:attrNameLst>
                                      </p:cBhvr>
                                      <p:tavLst>
                                        <p:tav tm="0">
                                          <p:val>
                                            <p:fltVal val="0"/>
                                          </p:val>
                                        </p:tav>
                                        <p:tav tm="100000">
                                          <p:val>
                                            <p:strVal val="#ppt_w"/>
                                          </p:val>
                                        </p:tav>
                                      </p:tavLst>
                                    </p:anim>
                                  </p:childTnLst>
                                </p:cTn>
                              </p:par>
                            </p:childTnLst>
                          </p:cTn>
                        </p:par>
                        <p:par>
                          <p:cTn id="28" fill="hold">
                            <p:stCondLst>
                              <p:cond delay="4000"/>
                            </p:stCondLst>
                            <p:childTnLst>
                              <p:par>
                                <p:cTn id="29" presetID="19" presetClass="entr" presetSubtype="1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0" fill="hold"/>
                                        <p:tgtEl>
                                          <p:spTgt spid="10"/>
                                        </p:tgtEl>
                                        <p:attrNameLst>
                                          <p:attrName>ppt_w</p:attrName>
                                        </p:attrNameLst>
                                      </p:cBhvr>
                                      <p:tavLst>
                                        <p:tav tm="0" fmla="#ppt_w*sin(2.5*pi*$)">
                                          <p:val>
                                            <p:fltVal val="0"/>
                                          </p:val>
                                        </p:tav>
                                        <p:tav tm="100000">
                                          <p:val>
                                            <p:fltVal val="1"/>
                                          </p:val>
                                        </p:tav>
                                      </p:tavLst>
                                    </p:anim>
                                    <p:anim calcmode="lin" valueType="num">
                                      <p:cBhvr>
                                        <p:cTn id="32" dur="5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85728"/>
            <a:ext cx="8858280" cy="1071570"/>
          </a:xfrm>
        </p:spPr>
        <p:txBody>
          <a:bodyPr>
            <a:normAutofit/>
          </a:bodyPr>
          <a:lstStyle/>
          <a:p>
            <a:r>
              <a:rPr lang="bs-Latn-BA" sz="4400" b="1" dirty="0" smtClean="0">
                <a:solidFill>
                  <a:srgbClr val="7030A0"/>
                </a:solidFill>
              </a:rPr>
              <a:t>AKTUELNOSTI</a:t>
            </a:r>
            <a:endParaRPr lang="bs-Latn-BA" sz="4400" dirty="0">
              <a:solidFill>
                <a:srgbClr val="7030A0"/>
              </a:solidFill>
            </a:endParaRPr>
          </a:p>
        </p:txBody>
      </p:sp>
      <p:sp>
        <p:nvSpPr>
          <p:cNvPr id="7" name="TextBox 6"/>
          <p:cNvSpPr txBox="1"/>
          <p:nvPr/>
        </p:nvSpPr>
        <p:spPr>
          <a:xfrm>
            <a:off x="285720" y="1571612"/>
            <a:ext cx="4429156" cy="3277820"/>
          </a:xfrm>
          <a:prstGeom prst="rect">
            <a:avLst/>
          </a:prstGeom>
          <a:noFill/>
        </p:spPr>
        <p:txBody>
          <a:bodyPr wrap="square" rtlCol="0">
            <a:spAutoFit/>
          </a:bodyPr>
          <a:lstStyle/>
          <a:p>
            <a:pPr lvl="0"/>
            <a:r>
              <a:rPr lang="bs-Latn-BA" sz="2300" dirty="0" smtClean="0"/>
              <a:t>Google namjerava da pokrene novi </a:t>
            </a:r>
            <a:r>
              <a:rPr lang="bs-Latn-BA" sz="2300" b="1" dirty="0" smtClean="0"/>
              <a:t>No CAPTCHA reCAPTCHA. </a:t>
            </a:r>
            <a:r>
              <a:rPr lang="bs-Latn-BA" sz="2300" dirty="0" smtClean="0"/>
              <a:t>Navodi se da je novi No CAPTCHA reCAPTCHA u mogućnosti da odmah shvati da li ste bot ili ne, uzimajući  u obzir različite aspekte internet korisnika ,uključujući i IP adresu kao i kretanje kursora miša.</a:t>
            </a:r>
            <a:endParaRPr lang="bs-Latn-BA" sz="2300" dirty="0"/>
          </a:p>
        </p:txBody>
      </p:sp>
      <p:pic>
        <p:nvPicPr>
          <p:cNvPr id="5" name="Picture 4" descr="C13.png"/>
          <p:cNvPicPr/>
          <p:nvPr/>
        </p:nvPicPr>
        <p:blipFill>
          <a:blip r:embed="rId2"/>
          <a:stretch>
            <a:fillRect/>
          </a:stretch>
        </p:blipFill>
        <p:spPr>
          <a:xfrm>
            <a:off x="4643438" y="1285860"/>
            <a:ext cx="4071966" cy="4643470"/>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480"/>
                            </p:stCondLst>
                            <p:childTnLst>
                              <p:par>
                                <p:cTn id="11" presetID="17" presetClass="entr" presetSubtype="10" fill="hold" grpId="0" nodeType="after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childTnLst>
                                </p:cTn>
                              </p:par>
                            </p:childTnLst>
                          </p:cTn>
                        </p:par>
                        <p:par>
                          <p:cTn id="15" fill="hold">
                            <p:stCondLst>
                              <p:cond delay="1980"/>
                            </p:stCondLst>
                            <p:childTnLst>
                              <p:par>
                                <p:cTn id="16" presetID="35"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000"/>
                                        <p:tgtEl>
                                          <p:spTgt spid="5"/>
                                        </p:tgtEl>
                                      </p:cBhvr>
                                    </p:animEffect>
                                    <p:anim calcmode="lin" valueType="num">
                                      <p:cBhvr>
                                        <p:cTn id="19" dur="2000" fill="hold"/>
                                        <p:tgtEl>
                                          <p:spTgt spid="5"/>
                                        </p:tgtEl>
                                        <p:attrNameLst>
                                          <p:attrName>style.rotation</p:attrName>
                                        </p:attrNameLst>
                                      </p:cBhvr>
                                      <p:tavLst>
                                        <p:tav tm="0">
                                          <p:val>
                                            <p:fltVal val="720"/>
                                          </p:val>
                                        </p:tav>
                                        <p:tav tm="100000">
                                          <p:val>
                                            <p:fltVal val="0"/>
                                          </p:val>
                                        </p:tav>
                                      </p:tavLst>
                                    </p:anim>
                                    <p:anim calcmode="lin" valueType="num">
                                      <p:cBhvr>
                                        <p:cTn id="20" dur="2000" fill="hold"/>
                                        <p:tgtEl>
                                          <p:spTgt spid="5"/>
                                        </p:tgtEl>
                                        <p:attrNameLst>
                                          <p:attrName>ppt_h</p:attrName>
                                        </p:attrNameLst>
                                      </p:cBhvr>
                                      <p:tavLst>
                                        <p:tav tm="0">
                                          <p:val>
                                            <p:fltVal val="0"/>
                                          </p:val>
                                        </p:tav>
                                        <p:tav tm="100000">
                                          <p:val>
                                            <p:strVal val="#ppt_h"/>
                                          </p:val>
                                        </p:tav>
                                      </p:tavLst>
                                    </p:anim>
                                    <p:anim calcmode="lin" valueType="num">
                                      <p:cBhvr>
                                        <p:cTn id="21"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85728"/>
            <a:ext cx="8858280" cy="1071570"/>
          </a:xfrm>
        </p:spPr>
        <p:txBody>
          <a:bodyPr>
            <a:normAutofit/>
          </a:bodyPr>
          <a:lstStyle/>
          <a:p>
            <a:r>
              <a:rPr lang="bs-Latn-BA" sz="4400" b="1" dirty="0" smtClean="0">
                <a:solidFill>
                  <a:srgbClr val="7030A0"/>
                </a:solidFill>
              </a:rPr>
              <a:t>AKTUELNOSTI</a:t>
            </a:r>
            <a:endParaRPr lang="bs-Latn-BA" sz="4400" dirty="0">
              <a:solidFill>
                <a:srgbClr val="7030A0"/>
              </a:solidFill>
            </a:endParaRPr>
          </a:p>
        </p:txBody>
      </p:sp>
      <p:sp>
        <p:nvSpPr>
          <p:cNvPr id="7" name="TextBox 6"/>
          <p:cNvSpPr txBox="1"/>
          <p:nvPr/>
        </p:nvSpPr>
        <p:spPr>
          <a:xfrm>
            <a:off x="285720" y="1571612"/>
            <a:ext cx="8215370" cy="1200329"/>
          </a:xfrm>
          <a:prstGeom prst="rect">
            <a:avLst/>
          </a:prstGeom>
          <a:noFill/>
        </p:spPr>
        <p:txBody>
          <a:bodyPr wrap="square" rtlCol="0">
            <a:spAutoFit/>
          </a:bodyPr>
          <a:lstStyle/>
          <a:p>
            <a:r>
              <a:rPr lang="bs-Latn-BA" sz="2400" i="1" u="sng" dirty="0" smtClean="0"/>
              <a:t>Civil Rights  CAPTCHA</a:t>
            </a:r>
            <a:r>
              <a:rPr lang="bs-Latn-BA" sz="2400" dirty="0" smtClean="0"/>
              <a:t> je aplikacija razvijena od strane organizacija za zaštitu ljudskih prava s ciljem postizanja promjena u regijama u kojima se ljudska prava ne poštuju. </a:t>
            </a:r>
            <a:endParaRPr lang="bs-Latn-BA" sz="2400" dirty="0"/>
          </a:p>
        </p:txBody>
      </p:sp>
      <p:pic>
        <p:nvPicPr>
          <p:cNvPr id="6" name="Picture 5" descr="b1.jpg"/>
          <p:cNvPicPr/>
          <p:nvPr/>
        </p:nvPicPr>
        <p:blipFill>
          <a:blip r:embed="rId2"/>
          <a:stretch>
            <a:fillRect/>
          </a:stretch>
        </p:blipFill>
        <p:spPr>
          <a:xfrm>
            <a:off x="1142976" y="3143248"/>
            <a:ext cx="6643734" cy="3143272"/>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35"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style.rotation</p:attrName>
                                        </p:attrNameLst>
                                      </p:cBhvr>
                                      <p:tavLst>
                                        <p:tav tm="0">
                                          <p:val>
                                            <p:fltVal val="720"/>
                                          </p:val>
                                        </p:tav>
                                        <p:tav tm="100000">
                                          <p:val>
                                            <p:fltVal val="0"/>
                                          </p:val>
                                        </p:tav>
                                      </p:tavLst>
                                    </p:anim>
                                    <p:anim calcmode="lin" valueType="num">
                                      <p:cBhvr>
                                        <p:cTn id="14" dur="2000" fill="hold"/>
                                        <p:tgtEl>
                                          <p:spTgt spid="6"/>
                                        </p:tgtEl>
                                        <p:attrNameLst>
                                          <p:attrName>ppt_h</p:attrName>
                                        </p:attrNameLst>
                                      </p:cBhvr>
                                      <p:tavLst>
                                        <p:tav tm="0">
                                          <p:val>
                                            <p:fltVal val="0"/>
                                          </p:val>
                                        </p:tav>
                                        <p:tav tm="100000">
                                          <p:val>
                                            <p:strVal val="#ppt_h"/>
                                          </p:val>
                                        </p:tav>
                                      </p:tavLst>
                                    </p:anim>
                                    <p:anim calcmode="lin" valueType="num">
                                      <p:cBhvr>
                                        <p:cTn id="15"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85728"/>
            <a:ext cx="8858280" cy="1071570"/>
          </a:xfrm>
        </p:spPr>
        <p:txBody>
          <a:bodyPr>
            <a:normAutofit/>
          </a:bodyPr>
          <a:lstStyle/>
          <a:p>
            <a:r>
              <a:rPr lang="bs-Latn-BA" sz="4400" b="1" dirty="0" smtClean="0">
                <a:solidFill>
                  <a:srgbClr val="7030A0"/>
                </a:solidFill>
              </a:rPr>
              <a:t>NAJGORE CAPTCHA-e</a:t>
            </a:r>
            <a:endParaRPr lang="bs-Latn-BA" sz="4400" dirty="0">
              <a:solidFill>
                <a:srgbClr val="7030A0"/>
              </a:solidFill>
            </a:endParaRPr>
          </a:p>
        </p:txBody>
      </p:sp>
      <p:pic>
        <p:nvPicPr>
          <p:cNvPr id="5" name="Picture 4" descr="a6.jpg"/>
          <p:cNvPicPr/>
          <p:nvPr/>
        </p:nvPicPr>
        <p:blipFill>
          <a:blip r:embed="rId2"/>
          <a:stretch>
            <a:fillRect/>
          </a:stretch>
        </p:blipFill>
        <p:spPr>
          <a:xfrm>
            <a:off x="928662" y="1928802"/>
            <a:ext cx="7286675" cy="2857520"/>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par>
                          <p:cTn id="10" fill="hold">
                            <p:stCondLst>
                              <p:cond delay="680"/>
                            </p:stCondLst>
                            <p:childTnLst>
                              <p:par>
                                <p:cTn id="11" presetID="31" presetClass="entr" presetSubtype="0" fill="hold" nodeType="afterEffect">
                                  <p:stCondLst>
                                    <p:cond delay="0"/>
                                  </p:stCondLst>
                                  <p:iterate type="lt">
                                    <p:tmPct val="5000"/>
                                  </p:iterate>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85728"/>
            <a:ext cx="8858280" cy="1071570"/>
          </a:xfrm>
        </p:spPr>
        <p:txBody>
          <a:bodyPr>
            <a:normAutofit/>
          </a:bodyPr>
          <a:lstStyle/>
          <a:p>
            <a:r>
              <a:rPr lang="bs-Latn-BA" sz="4400" b="1" dirty="0" smtClean="0">
                <a:solidFill>
                  <a:srgbClr val="7030A0"/>
                </a:solidFill>
              </a:rPr>
              <a:t>NAJGORE CAPTCHA-e</a:t>
            </a:r>
            <a:endParaRPr lang="bs-Latn-BA" sz="4400" dirty="0">
              <a:solidFill>
                <a:srgbClr val="7030A0"/>
              </a:solidFill>
            </a:endParaRPr>
          </a:p>
        </p:txBody>
      </p:sp>
      <p:pic>
        <p:nvPicPr>
          <p:cNvPr id="4" name="Picture 3" descr="a2.jpg"/>
          <p:cNvPicPr/>
          <p:nvPr/>
        </p:nvPicPr>
        <p:blipFill>
          <a:blip r:embed="rId2"/>
          <a:stretch>
            <a:fillRect/>
          </a:stretch>
        </p:blipFill>
        <p:spPr>
          <a:xfrm>
            <a:off x="1071538" y="1928803"/>
            <a:ext cx="6786610" cy="3500462"/>
          </a:xfrm>
          <a:prstGeom prst="rect">
            <a:avLst/>
          </a:prstGeom>
        </p:spPr>
      </p:pic>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4612" y="1785926"/>
            <a:ext cx="3791744" cy="1754326"/>
          </a:xfrm>
          <a:prstGeom prst="rect">
            <a:avLst/>
          </a:prstGeom>
          <a:noFill/>
        </p:spPr>
        <p:txBody>
          <a:bodyPr wrap="none" rtlCol="0">
            <a:spAutoFit/>
          </a:bodyPr>
          <a:lstStyle/>
          <a:p>
            <a:pPr algn="ctr"/>
            <a:r>
              <a:rPr lang="bs-Latn-BA" sz="5400" b="1" dirty="0" smtClean="0">
                <a:solidFill>
                  <a:srgbClr val="7030A0"/>
                </a:solidFill>
              </a:rPr>
              <a:t>HVALA NA </a:t>
            </a:r>
          </a:p>
          <a:p>
            <a:pPr algn="ctr"/>
            <a:r>
              <a:rPr lang="bs-Latn-BA" sz="5400" b="1" dirty="0" smtClean="0">
                <a:solidFill>
                  <a:srgbClr val="7030A0"/>
                </a:solidFill>
              </a:rPr>
              <a:t>PAŽNJI!</a:t>
            </a:r>
            <a:endParaRPr lang="bs-Latn-BA" sz="5400" b="1" dirty="0">
              <a:solidFill>
                <a:srgbClr val="7030A0"/>
              </a:solidFill>
            </a:endParaRPr>
          </a:p>
        </p:txBody>
      </p:sp>
    </p:spTree>
    <p:extLst>
      <p:ext uri="{BB962C8B-B14F-4D97-AF65-F5344CB8AC3E}">
        <p14:creationId xmlns="" xmlns:p14="http://schemas.microsoft.com/office/powerpoint/2010/main" val="32087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347</TotalTime>
  <Words>624</Words>
  <Application>Microsoft Office PowerPoint</Application>
  <PresentationFormat>On-screen Show (4:3)</PresentationFormat>
  <Paragraphs>59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CAPTCHA </vt:lpstr>
      <vt:lpstr>UVOD</vt:lpstr>
      <vt:lpstr>Slide 3</vt:lpstr>
      <vt:lpstr>CAPTCHA I  TURINGOV TEST</vt:lpstr>
      <vt:lpstr>HISTORIJAT</vt:lpstr>
      <vt:lpstr>PRIMJENA</vt:lpstr>
      <vt:lpstr>PRIMJENA</vt:lpstr>
      <vt:lpstr>PRIMJENA</vt:lpstr>
      <vt:lpstr>RECAPTCHA</vt:lpstr>
      <vt:lpstr>RECAPTCHA</vt:lpstr>
      <vt:lpstr>VRSTE  CAPTCHA-i</vt:lpstr>
      <vt:lpstr>VRSTE  CAPTCHA-i</vt:lpstr>
      <vt:lpstr>VRSTE  CAPTCHA-i</vt:lpstr>
      <vt:lpstr>VRSTE  CAPTCHA-i</vt:lpstr>
      <vt:lpstr>VRSTE  CAPTCHA-i</vt:lpstr>
      <vt:lpstr>AKTUELNOSTI</vt:lpstr>
      <vt:lpstr>AKTUELNOSTI</vt:lpstr>
      <vt:lpstr>NAJGORE CAPTCHA-e</vt:lpstr>
      <vt:lpstr>NAJGORE CAPTCHA-e</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PANORAMSKA FOTOGRAFIJA</dc:title>
  <dc:creator>Mahir-Harun</dc:creator>
  <cp:lastModifiedBy>Admin</cp:lastModifiedBy>
  <cp:revision>29</cp:revision>
  <dcterms:created xsi:type="dcterms:W3CDTF">2013-01-06T14:10:02Z</dcterms:created>
  <dcterms:modified xsi:type="dcterms:W3CDTF">2015-01-12T17:35:06Z</dcterms:modified>
</cp:coreProperties>
</file>