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4"/>
  </p:notesMasterIdLst>
  <p:sldIdLst>
    <p:sldId id="256" r:id="rId2"/>
    <p:sldId id="258" r:id="rId3"/>
    <p:sldId id="257" r:id="rId4"/>
    <p:sldId id="259" r:id="rId5"/>
    <p:sldId id="260" r:id="rId6"/>
    <p:sldId id="261" r:id="rId7"/>
    <p:sldId id="263" r:id="rId8"/>
    <p:sldId id="264" r:id="rId9"/>
    <p:sldId id="262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F0B838-2A72-4BBB-B949-2D405603905F}" type="datetimeFigureOut">
              <a:rPr lang="sr-Latn-CS" smtClean="0"/>
              <a:pPr/>
              <a:t>13.1.2015</a:t>
            </a:fld>
            <a:endParaRPr lang="bs-Latn-B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s-Latn-B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428D80-D35A-42BB-A1E4-98F13F1B2BA5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bs-Latn-B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428D80-D35A-42BB-A1E4-98F13F1B2BA5}" type="slidenum">
              <a:rPr lang="bs-Latn-BA" smtClean="0"/>
              <a:pPr/>
              <a:t>9</a:t>
            </a:fld>
            <a:endParaRPr lang="bs-Latn-B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D285-FDCF-4E3A-A091-194F64510CAD}" type="datetimeFigureOut">
              <a:rPr lang="sr-Latn-CS" smtClean="0"/>
              <a:pPr/>
              <a:t>13.1.2015</a:t>
            </a:fld>
            <a:endParaRPr lang="bs-Latn-BA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A42DE-6342-403C-BE7F-1AD0DCAD9B94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D285-FDCF-4E3A-A091-194F64510CAD}" type="datetimeFigureOut">
              <a:rPr lang="sr-Latn-CS" smtClean="0"/>
              <a:pPr/>
              <a:t>13.1.2015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A42DE-6342-403C-BE7F-1AD0DCAD9B94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D285-FDCF-4E3A-A091-194F64510CAD}" type="datetimeFigureOut">
              <a:rPr lang="sr-Latn-CS" smtClean="0"/>
              <a:pPr/>
              <a:t>13.1.2015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A42DE-6342-403C-BE7F-1AD0DCAD9B94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D285-FDCF-4E3A-A091-194F64510CAD}" type="datetimeFigureOut">
              <a:rPr lang="sr-Latn-CS" smtClean="0"/>
              <a:pPr/>
              <a:t>13.1.2015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A42DE-6342-403C-BE7F-1AD0DCAD9B94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D285-FDCF-4E3A-A091-194F64510CAD}" type="datetimeFigureOut">
              <a:rPr lang="sr-Latn-CS" smtClean="0"/>
              <a:pPr/>
              <a:t>13.1.2015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A42DE-6342-403C-BE7F-1AD0DCAD9B94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D285-FDCF-4E3A-A091-194F64510CAD}" type="datetimeFigureOut">
              <a:rPr lang="sr-Latn-CS" smtClean="0"/>
              <a:pPr/>
              <a:t>13.1.2015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A42DE-6342-403C-BE7F-1AD0DCAD9B94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D285-FDCF-4E3A-A091-194F64510CAD}" type="datetimeFigureOut">
              <a:rPr lang="sr-Latn-CS" smtClean="0"/>
              <a:pPr/>
              <a:t>13.1.2015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A42DE-6342-403C-BE7F-1AD0DCAD9B94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D285-FDCF-4E3A-A091-194F64510CAD}" type="datetimeFigureOut">
              <a:rPr lang="sr-Latn-CS" smtClean="0"/>
              <a:pPr/>
              <a:t>13.1.2015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A42DE-6342-403C-BE7F-1AD0DCAD9B94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D285-FDCF-4E3A-A091-194F64510CAD}" type="datetimeFigureOut">
              <a:rPr lang="sr-Latn-CS" smtClean="0"/>
              <a:pPr/>
              <a:t>13.1.2015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A54A42DE-6342-403C-BE7F-1AD0DCAD9B94}" type="slidenum">
              <a:rPr lang="bs-Latn-BA" smtClean="0"/>
              <a:pPr/>
              <a:t>‹#›</a:t>
            </a:fld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D285-FDCF-4E3A-A091-194F64510CAD}" type="datetimeFigureOut">
              <a:rPr lang="sr-Latn-CS" smtClean="0"/>
              <a:pPr/>
              <a:t>13.1.2015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A42DE-6342-403C-BE7F-1AD0DCAD9B94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AD285-FDCF-4E3A-A091-194F64510CAD}" type="datetimeFigureOut">
              <a:rPr lang="sr-Latn-CS" smtClean="0"/>
              <a:pPr/>
              <a:t>13.1.2015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4A42DE-6342-403C-BE7F-1AD0DCAD9B94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FFAD285-FDCF-4E3A-A091-194F64510CAD}" type="datetimeFigureOut">
              <a:rPr lang="sr-Latn-CS" smtClean="0"/>
              <a:pPr/>
              <a:t>13.1.2015</a:t>
            </a:fld>
            <a:endParaRPr lang="bs-Latn-BA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A54A42DE-6342-403C-BE7F-1AD0DCAD9B94}" type="slidenum">
              <a:rPr lang="bs-Latn-BA" smtClean="0"/>
              <a:pPr/>
              <a:t>‹#›</a:t>
            </a:fld>
            <a:endParaRPr lang="bs-Latn-BA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eb-streaming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488" y="2928934"/>
            <a:ext cx="3364231" cy="19288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7884" y="857232"/>
            <a:ext cx="254909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s-Latn-BA" sz="2800" b="1" dirty="0" smtClean="0"/>
              <a:t>Seminarski rad</a:t>
            </a:r>
            <a:endParaRPr lang="bs-Latn-BA" sz="28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285984" y="2000240"/>
            <a:ext cx="46434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s-Latn-BA" sz="3200" b="1" dirty="0" smtClean="0"/>
              <a:t>WEB STREAMING</a:t>
            </a:r>
            <a:endParaRPr lang="bs-Latn-BA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3071802" y="5286388"/>
            <a:ext cx="2985112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s-Latn-BA" sz="2800" b="1" dirty="0" smtClean="0"/>
              <a:t>Emrah Mešanović</a:t>
            </a:r>
          </a:p>
          <a:p>
            <a:pPr algn="ctr"/>
            <a:endParaRPr lang="bs-Latn-BA" sz="2800" b="1" dirty="0" smtClean="0"/>
          </a:p>
          <a:p>
            <a:pPr algn="ctr"/>
            <a:r>
              <a:rPr lang="bs-Latn-BA" sz="2800" b="1" dirty="0" smtClean="0"/>
              <a:t>2014/2015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472" y="857232"/>
            <a:ext cx="32480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800" b="1" dirty="0" smtClean="0"/>
              <a:t>Računarska grafika</a:t>
            </a:r>
            <a:endParaRPr lang="bs-Latn-BA" sz="2800" b="1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57488" y="857232"/>
            <a:ext cx="35345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3200" b="1" dirty="0" smtClean="0"/>
              <a:t>Historijski razvoj</a:t>
            </a:r>
            <a:endParaRPr lang="bs-Latn-BA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500166" y="2214554"/>
            <a:ext cx="63579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bs-Latn-BA" dirty="0"/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357290" y="1857364"/>
            <a:ext cx="6643734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2333625" algn="l"/>
              </a:tabLst>
            </a:pPr>
            <a:r>
              <a:rPr kumimoji="0" lang="sr-Latn-C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1920-ih, </a:t>
            </a:r>
            <a:r>
              <a:rPr kumimoji="0" lang="sr-Latn-C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George </a:t>
            </a:r>
            <a:r>
              <a:rPr kumimoji="0" lang="sr-Latn-C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O. </a:t>
            </a:r>
            <a:r>
              <a:rPr lang="bs-Latn-BA" sz="3200" dirty="0"/>
              <a:t>Squier</a:t>
            </a:r>
            <a:r>
              <a:rPr kumimoji="0" lang="sr-Latn-C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endParaRPr kumimoji="0" lang="sr-Latn-C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357290" y="3929066"/>
            <a:ext cx="664373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2333625" algn="l"/>
              </a:tabLst>
            </a:pPr>
            <a:r>
              <a:rPr kumimoji="0" lang="sr-Latn-C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sredinom 20. stoljeća  -pokušaji da se prikažu mediji na računarima.</a:t>
            </a: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357290" y="5000636"/>
            <a:ext cx="6643734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2333625" algn="l"/>
              </a:tabLst>
            </a:pPr>
            <a:r>
              <a:rPr kumimoji="0" lang="sr-Latn-C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1980-ih do 1990-ih-prikaz online medija. </a:t>
            </a:r>
            <a:endParaRPr kumimoji="0" lang="sr-Latn-C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357290" y="2428868"/>
            <a:ext cx="6643734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2333625" algn="l"/>
              </a:tabLst>
            </a:pPr>
            <a:r>
              <a:rPr kumimoji="0" lang="sr-Latn-C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Muzak-tehnologija streamovanja muzike poslovnim klijentima, bez</a:t>
            </a:r>
            <a:r>
              <a:rPr lang="bs-Latn-BA" sz="3200" dirty="0"/>
              <a:t> upotrebe radija</a:t>
            </a:r>
            <a:endParaRPr kumimoji="0" lang="sr-Latn-C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3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 build="p"/>
      <p:bldP spid="8" grpId="0" build="p"/>
      <p:bldP spid="9" grpId="0" build="p"/>
      <p:bldP spid="10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71868" y="857232"/>
            <a:ext cx="210525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3200" b="1" dirty="0" smtClean="0"/>
              <a:t>Definicija</a:t>
            </a:r>
            <a:endParaRPr lang="bs-Latn-BA" sz="3200" b="1" dirty="0"/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1357290" y="1857364"/>
            <a:ext cx="6643734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§"/>
              <a:tabLst>
                <a:tab pos="2333625" algn="l"/>
              </a:tabLst>
            </a:pPr>
            <a:r>
              <a:rPr kumimoji="0" lang="sr-Latn-CS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bs-Latn-BA" sz="3200" dirty="0"/>
              <a:t>Web streaming ili Streaming Media generički je naziv za tehnologiju prijenosa streaming audio i streaming video (poznati i kao web-radio i web-tv). Označava prijem i istovremeno reproduciranje audio i video podataka putem računarske mreže.</a:t>
            </a:r>
            <a:endParaRPr kumimoji="0" lang="sr-Latn-CS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  <p:bldP spid="6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14546" y="714356"/>
            <a:ext cx="47895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3200" b="1" dirty="0"/>
              <a:t>Video i audio streaming</a:t>
            </a:r>
            <a:endParaRPr lang="bs-Latn-BA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1571612"/>
            <a:ext cx="29674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000" b="1" dirty="0" smtClean="0"/>
              <a:t>Šta je audio streaming?</a:t>
            </a:r>
            <a:endParaRPr lang="bs-Latn-BA" sz="2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928662" y="2928934"/>
            <a:ext cx="371477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400" dirty="0"/>
              <a:t>Audio streaming je tehnologija distribucije audio sadržaja putem interneta</a:t>
            </a:r>
            <a:r>
              <a:rPr lang="bs-Latn-BA" sz="2400" dirty="0" smtClean="0"/>
              <a:t>. Najpoznatiji streaming takvih sadržaja jeste distribucija programa s radijske mreže.</a:t>
            </a:r>
            <a:endParaRPr lang="bs-Latn-BA" sz="2400" dirty="0"/>
          </a:p>
        </p:txBody>
      </p:sp>
      <p:pic>
        <p:nvPicPr>
          <p:cNvPr id="8" name="Picture 7" descr="audio-streaming-sr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4857752" y="2000240"/>
            <a:ext cx="3857652" cy="4143404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1538" y="1571612"/>
            <a:ext cx="29390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000" b="1" dirty="0" smtClean="0"/>
              <a:t>Šta je video streaming?</a:t>
            </a:r>
            <a:endParaRPr lang="bs-Latn-BA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571472" y="2357430"/>
            <a:ext cx="45720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400" dirty="0" smtClean="0"/>
              <a:t> Video </a:t>
            </a:r>
            <a:r>
              <a:rPr lang="bs-Latn-BA" sz="2400" dirty="0"/>
              <a:t>i audio streaming je </a:t>
            </a:r>
            <a:r>
              <a:rPr lang="bs-Latn-BA" sz="2400" dirty="0" smtClean="0"/>
              <a:t>prijenos </a:t>
            </a:r>
            <a:r>
              <a:rPr lang="bs-Latn-BA" sz="2400" dirty="0"/>
              <a:t>video materijala </a:t>
            </a:r>
            <a:r>
              <a:rPr lang="bs-Latn-BA" sz="2400" dirty="0" smtClean="0"/>
              <a:t>koji </a:t>
            </a:r>
            <a:r>
              <a:rPr lang="bs-Latn-BA" sz="2400" dirty="0"/>
              <a:t>sadrži i video i audio </a:t>
            </a:r>
            <a:r>
              <a:rPr lang="bs-Latn-BA" sz="2400" dirty="0" smtClean="0"/>
              <a:t>materijal</a:t>
            </a:r>
          </a:p>
        </p:txBody>
      </p:sp>
      <p:pic>
        <p:nvPicPr>
          <p:cNvPr id="6" name="Picture 5" descr="video-streaming-sr.jpg"/>
          <p:cNvPicPr/>
          <p:nvPr/>
        </p:nvPicPr>
        <p:blipFill>
          <a:blip r:embed="rId2"/>
          <a:stretch>
            <a:fillRect/>
          </a:stretch>
        </p:blipFill>
        <p:spPr>
          <a:xfrm>
            <a:off x="5429256" y="1857364"/>
            <a:ext cx="3429024" cy="44291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71472" y="3786190"/>
            <a:ext cx="45720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400" dirty="0" smtClean="0"/>
              <a:t> streaming na zahtjev (eng. on demand)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472" y="4857760"/>
            <a:ext cx="473841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400" dirty="0" smtClean="0"/>
              <a:t> live streaming (ili tzv. Broadcast)</a:t>
            </a:r>
          </a:p>
          <a:p>
            <a:endParaRPr lang="bs-Latn-BA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214546" y="714356"/>
            <a:ext cx="47895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3200" b="1" dirty="0"/>
              <a:t>Video i audio streaming</a:t>
            </a:r>
            <a:endParaRPr lang="bs-Latn-BA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7" grpId="0" build="p"/>
      <p:bldP spid="8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00100" y="1428736"/>
            <a:ext cx="5432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000" b="1" dirty="0" smtClean="0"/>
              <a:t>Streaming snimljenog audio/video sadržaja</a:t>
            </a:r>
            <a:endParaRPr lang="bs-Latn-BA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2428868"/>
            <a:ext cx="464347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400" dirty="0" smtClean="0"/>
              <a:t> Web server: Komprimovani </a:t>
            </a:r>
            <a:r>
              <a:rPr lang="bs-Latn-BA" sz="2400" dirty="0"/>
              <a:t>audio/video zapis može </a:t>
            </a:r>
            <a:r>
              <a:rPr lang="bs-Latn-BA" sz="2400" dirty="0" smtClean="0"/>
              <a:t>se download-ovati </a:t>
            </a:r>
            <a:r>
              <a:rPr lang="bs-Latn-BA" sz="2400" dirty="0"/>
              <a:t>kao tekstualni fajl. Klijent (browser) koristi servise HTTP-a i šalje GET zahtjev serveru. Server onda može poslati traženi fajl. Browser na klijentovom računaru onda koristi pomoćnu aplikaciju, ’’media player’’, da bi pristupio datoteci.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14546" y="714356"/>
            <a:ext cx="47895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3200" b="1" dirty="0"/>
              <a:t>Video i audio streaming</a:t>
            </a:r>
            <a:endParaRPr lang="bs-Latn-BA" sz="3200" dirty="0"/>
          </a:p>
        </p:txBody>
      </p:sp>
      <p:pic>
        <p:nvPicPr>
          <p:cNvPr id="7" name="Pictur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72067" y="2357430"/>
            <a:ext cx="3714776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714356"/>
            <a:ext cx="47895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3200" b="1" dirty="0"/>
              <a:t>Video i audio streaming</a:t>
            </a:r>
            <a:endParaRPr lang="bs-Latn-BA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000100" y="1428736"/>
            <a:ext cx="5432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000" b="1" dirty="0" smtClean="0"/>
              <a:t>Streaming snimljenog audio/video sadržaja</a:t>
            </a:r>
            <a:endParaRPr lang="bs-Latn-BA" sz="2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85720" y="2143116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400" dirty="0" smtClean="0"/>
              <a:t> Web Server sa Metafile-om:</a:t>
            </a:r>
          </a:p>
        </p:txBody>
      </p:sp>
      <p:pic>
        <p:nvPicPr>
          <p:cNvPr id="8" name="Picture 7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14876" y="2428868"/>
            <a:ext cx="4214842" cy="3857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71472" y="2643182"/>
            <a:ext cx="46434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2400" dirty="0"/>
              <a:t>1. HTTP klijent pristupa Web serveru naredbom GET.</a:t>
            </a:r>
          </a:p>
          <a:p>
            <a:r>
              <a:rPr lang="bs-Latn-BA" sz="2400" dirty="0"/>
              <a:t>2. Kao odgovor klijent dobija metafile.</a:t>
            </a:r>
          </a:p>
          <a:p>
            <a:r>
              <a:rPr lang="bs-Latn-BA" sz="2400" dirty="0"/>
              <a:t>3. Metafajl se predaje media player-u.</a:t>
            </a:r>
          </a:p>
          <a:p>
            <a:r>
              <a:rPr lang="bs-Latn-BA" sz="2400" dirty="0"/>
              <a:t>4. Media player koristi URL iz metafile-a kako bi pristupio audio/video zapisu.</a:t>
            </a:r>
          </a:p>
          <a:p>
            <a:r>
              <a:rPr lang="bs-Latn-BA" sz="2400" dirty="0"/>
              <a:t>5. Web server odgovara</a:t>
            </a:r>
            <a:endParaRPr lang="bs-Latn-BA" sz="2400" dirty="0" smtClean="0"/>
          </a:p>
        </p:txBody>
      </p:sp>
    </p:spTree>
  </p:cSld>
  <p:clrMapOvr>
    <a:masterClrMapping/>
  </p:clrMapOvr>
  <p:transition>
    <p:cover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714356"/>
            <a:ext cx="47895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3200" b="1" dirty="0"/>
              <a:t>Video i audio streaming</a:t>
            </a:r>
            <a:endParaRPr lang="bs-Latn-BA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000100" y="1428736"/>
            <a:ext cx="5432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000" b="1" dirty="0" smtClean="0"/>
              <a:t>Streaming snimljenog audio/video sadržaja</a:t>
            </a:r>
            <a:endParaRPr lang="bs-Latn-BA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57158" y="2214554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400" dirty="0" smtClean="0"/>
              <a:t> Media Server:</a:t>
            </a:r>
          </a:p>
        </p:txBody>
      </p:sp>
      <p:pic>
        <p:nvPicPr>
          <p:cNvPr id="7" name="Picture 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14942" y="2643182"/>
            <a:ext cx="3784015" cy="371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00034" y="2928934"/>
            <a:ext cx="46434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sz="2000" dirty="0"/>
              <a:t>1. HTTP klijent pristupa Web serveru naredbom GET.</a:t>
            </a:r>
          </a:p>
          <a:p>
            <a:r>
              <a:rPr lang="bs-Latn-BA" sz="2000" dirty="0"/>
              <a:t>2. Kao odgovor Web server šalje </a:t>
            </a:r>
            <a:r>
              <a:rPr lang="bs-Latn-BA" sz="2000" i="1" dirty="0"/>
              <a:t>metafile</a:t>
            </a:r>
            <a:r>
              <a:rPr lang="bs-Latn-BA" sz="2000" dirty="0"/>
              <a:t>.</a:t>
            </a:r>
          </a:p>
          <a:p>
            <a:r>
              <a:rPr lang="bs-Latn-BA" sz="2000" dirty="0"/>
              <a:t>3. Metafajl je proslijeđen </a:t>
            </a:r>
            <a:r>
              <a:rPr lang="bs-Latn-BA" sz="2000" i="1" dirty="0"/>
              <a:t>media player-</a:t>
            </a:r>
            <a:r>
              <a:rPr lang="bs-Latn-BA" sz="2000" dirty="0"/>
              <a:t>u.</a:t>
            </a:r>
          </a:p>
          <a:p>
            <a:r>
              <a:rPr lang="bs-Latn-BA" sz="2000" dirty="0"/>
              <a:t>4. Media player koristi URL iz </a:t>
            </a:r>
            <a:r>
              <a:rPr lang="bs-Latn-BA" sz="2000" i="1" dirty="0"/>
              <a:t>metafile</a:t>
            </a:r>
            <a:r>
              <a:rPr lang="bs-Latn-BA" sz="2000" dirty="0"/>
              <a:t>a da bi pristupio Media </a:t>
            </a:r>
            <a:r>
              <a:rPr lang="bs-Latn-BA" sz="2000" dirty="0" smtClean="0"/>
              <a:t>serveru, koristeći </a:t>
            </a:r>
            <a:r>
              <a:rPr lang="bs-Latn-BA" sz="2000" dirty="0"/>
              <a:t>UDP protokol.</a:t>
            </a:r>
          </a:p>
          <a:p>
            <a:r>
              <a:rPr lang="bs-Latn-BA" sz="2000" dirty="0"/>
              <a:t>5. Media server odgovara traženim </a:t>
            </a:r>
            <a:r>
              <a:rPr lang="bs-Latn-BA" sz="2000" i="1" dirty="0"/>
              <a:t>stream</a:t>
            </a:r>
            <a:r>
              <a:rPr lang="bs-Latn-BA" sz="2000" dirty="0"/>
              <a:t>-om.</a:t>
            </a: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714356"/>
            <a:ext cx="47895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3200" b="1" dirty="0"/>
              <a:t>Video i audio streaming</a:t>
            </a:r>
            <a:endParaRPr lang="bs-Latn-BA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000100" y="1428736"/>
            <a:ext cx="54320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000" b="1" dirty="0" smtClean="0"/>
              <a:t>Streaming snimljenog audio/video sadržaja</a:t>
            </a:r>
            <a:endParaRPr lang="bs-Latn-BA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57158" y="2071678"/>
            <a:ext cx="46434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400" dirty="0" smtClean="0"/>
              <a:t> Media Server i RTSP:</a:t>
            </a:r>
            <a:endParaRPr lang="bs-Latn-BA" sz="2400" dirty="0"/>
          </a:p>
        </p:txBody>
      </p:sp>
      <p:pic>
        <p:nvPicPr>
          <p:cNvPr id="5" name="Picture 4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2500306"/>
            <a:ext cx="3786214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00034" y="2579906"/>
            <a:ext cx="464347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s-Latn-BA" b="1" dirty="0"/>
              <a:t>1. HTTP klijent pristupa Web serveru naredbom GET.</a:t>
            </a:r>
          </a:p>
          <a:p>
            <a:r>
              <a:rPr lang="bs-Latn-BA" b="1" dirty="0"/>
              <a:t>2. Kao odgovor Web server šalje </a:t>
            </a:r>
            <a:r>
              <a:rPr lang="bs-Latn-BA" b="1" i="1" dirty="0"/>
              <a:t>metafile</a:t>
            </a:r>
            <a:r>
              <a:rPr lang="bs-Latn-BA" b="1" dirty="0"/>
              <a:t>.</a:t>
            </a:r>
          </a:p>
          <a:p>
            <a:r>
              <a:rPr lang="bs-Latn-BA" b="1" dirty="0"/>
              <a:t>3. Metafajl je proslijeđen </a:t>
            </a:r>
            <a:r>
              <a:rPr lang="bs-Latn-BA" b="1" i="1" dirty="0"/>
              <a:t>media player</a:t>
            </a:r>
            <a:r>
              <a:rPr lang="bs-Latn-BA" b="1" dirty="0"/>
              <a:t>u.</a:t>
            </a:r>
          </a:p>
          <a:p>
            <a:r>
              <a:rPr lang="bs-Latn-BA" b="1" dirty="0"/>
              <a:t>4. </a:t>
            </a:r>
            <a:r>
              <a:rPr lang="bs-Latn-BA" b="1" i="1" dirty="0"/>
              <a:t>Media player </a:t>
            </a:r>
            <a:r>
              <a:rPr lang="bs-Latn-BA" b="1" dirty="0"/>
              <a:t>šalje komandu SETUP da bi uspostavio vezu sa </a:t>
            </a:r>
            <a:r>
              <a:rPr lang="bs-Latn-BA" b="1" dirty="0" smtClean="0"/>
              <a:t>Media serverom</a:t>
            </a:r>
            <a:r>
              <a:rPr lang="bs-Latn-BA" b="1" dirty="0"/>
              <a:t>.</a:t>
            </a:r>
          </a:p>
          <a:p>
            <a:r>
              <a:rPr lang="bs-Latn-BA" b="1" dirty="0"/>
              <a:t>5. Media server odgovara.</a:t>
            </a:r>
          </a:p>
          <a:p>
            <a:r>
              <a:rPr lang="bs-Latn-BA" b="1" dirty="0"/>
              <a:t>6. </a:t>
            </a:r>
            <a:r>
              <a:rPr lang="bs-Latn-BA" b="1" i="1" dirty="0"/>
              <a:t>Media player </a:t>
            </a:r>
            <a:r>
              <a:rPr lang="bs-Latn-BA" b="1" dirty="0"/>
              <a:t>šalje komandu PLAY, kako bi započeo </a:t>
            </a:r>
            <a:r>
              <a:rPr lang="bs-Latn-BA" b="1" dirty="0" smtClean="0"/>
              <a:t>reprodukciju (</a:t>
            </a:r>
            <a:r>
              <a:rPr lang="bs-Latn-BA" b="1" i="1" dirty="0" smtClean="0"/>
              <a:t>streaming</a:t>
            </a:r>
            <a:r>
              <a:rPr lang="bs-Latn-BA" b="1" dirty="0"/>
              <a:t>).</a:t>
            </a:r>
          </a:p>
          <a:p>
            <a:r>
              <a:rPr lang="bs-Latn-BA" b="1" dirty="0"/>
              <a:t>7. Audio/video zapis se prenosi mrežom koristeći protokol zasnovan </a:t>
            </a:r>
            <a:r>
              <a:rPr lang="bs-Latn-BA" b="1" dirty="0" smtClean="0"/>
              <a:t>na UDP-u</a:t>
            </a:r>
            <a:r>
              <a:rPr lang="bs-Latn-BA" b="1" dirty="0"/>
              <a:t>.</a:t>
            </a:r>
          </a:p>
          <a:p>
            <a:r>
              <a:rPr lang="bs-Latn-BA" b="1" dirty="0"/>
              <a:t>8. Konekcija se </a:t>
            </a:r>
            <a:r>
              <a:rPr lang="bs-Latn-BA" b="1" dirty="0" smtClean="0"/>
              <a:t>prekida-TEARDOWN</a:t>
            </a:r>
            <a:endParaRPr lang="bs-Latn-BA" b="1" dirty="0" smtClean="0"/>
          </a:p>
          <a:p>
            <a:r>
              <a:rPr lang="bs-Latn-BA" b="1" dirty="0" smtClean="0"/>
              <a:t>9. Media server odgovara.</a:t>
            </a:r>
          </a:p>
          <a:p>
            <a:endParaRPr lang="bs-Latn-BA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714356"/>
            <a:ext cx="47895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3200" b="1" dirty="0"/>
              <a:t>Video i audio streaming</a:t>
            </a:r>
            <a:endParaRPr lang="bs-Latn-BA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000100" y="1428736"/>
            <a:ext cx="47000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000" b="1" dirty="0" smtClean="0"/>
              <a:t>Streaming živog audio/video sadržaja</a:t>
            </a:r>
            <a:endParaRPr lang="bs-Latn-BA" sz="2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14282" y="2000240"/>
            <a:ext cx="4245487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 Emitovanje TV-a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 Sličnosti snimljenog i </a:t>
            </a:r>
            <a:r>
              <a:rPr lang="bs-Latn-BA" sz="2000" smtClean="0"/>
              <a:t>živog </a:t>
            </a:r>
            <a:r>
              <a:rPr lang="bs-Latn-BA" sz="2000" smtClean="0"/>
              <a:t>audio/video </a:t>
            </a:r>
            <a:r>
              <a:rPr lang="bs-Latn-BA" sz="2000" dirty="0" smtClean="0"/>
              <a:t>sadržaja: </a:t>
            </a:r>
          </a:p>
          <a:p>
            <a:pPr lvl="1"/>
            <a:r>
              <a:rPr lang="bs-Latn-BA" sz="2000" dirty="0" smtClean="0"/>
              <a:t>-osjetljivost na kašnjenje</a:t>
            </a:r>
          </a:p>
          <a:p>
            <a:pPr lvl="1"/>
            <a:r>
              <a:rPr lang="bs-Latn-BA" sz="2000" dirty="0" smtClean="0"/>
              <a:t>-ne dozvoljavaju retransmisiju izgubljenih ili oštećenih paketa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 Razlike:</a:t>
            </a:r>
          </a:p>
          <a:p>
            <a:pPr lvl="1"/>
            <a:r>
              <a:rPr lang="bs-Latn-BA" sz="2000" dirty="0" smtClean="0"/>
              <a:t>-streaming snimljenog audio/video sadržaja  je unicast ili na zahtjev tipa</a:t>
            </a:r>
          </a:p>
          <a:p>
            <a:pPr lvl="1"/>
            <a:r>
              <a:rPr lang="bs-Latn-BA" sz="2000" dirty="0" smtClean="0"/>
              <a:t>-streaming živog audio/video sadržaja je multicast tipa i odvija se u realnom vremenu  </a:t>
            </a:r>
          </a:p>
        </p:txBody>
      </p:sp>
      <p:pic>
        <p:nvPicPr>
          <p:cNvPr id="5" name="Picture 4" descr="diagrama_arquitectura_tec_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9124" y="2357430"/>
            <a:ext cx="4572000" cy="3714776"/>
          </a:xfrm>
          <a:prstGeom prst="rect">
            <a:avLst/>
          </a:prstGeom>
        </p:spPr>
      </p:pic>
    </p:spTree>
  </p:cSld>
  <p:clrMapOvr>
    <a:masterClrMapping/>
  </p:clrMapOvr>
  <p:transition>
    <p:split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546" y="714356"/>
            <a:ext cx="47895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3200" b="1" dirty="0"/>
              <a:t>Video i audio streaming</a:t>
            </a:r>
            <a:endParaRPr lang="bs-Latn-BA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785786" y="1643050"/>
            <a:ext cx="5673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400" dirty="0" smtClean="0"/>
              <a:t>Uslovi potrebni za audio video streaming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14348" y="2214554"/>
            <a:ext cx="78581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 Najbitnija stvar kod streaminga, za obje strane, znači i samog vlasnika i korisnika je ta da obrati pažnju na samu propusnost</a:t>
            </a:r>
            <a:endParaRPr lang="bs-Latn-BA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785786" y="3500438"/>
            <a:ext cx="2195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s-Latn-BA" sz="2400" dirty="0" smtClean="0"/>
              <a:t>Streaming alati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4348" y="4214818"/>
            <a:ext cx="47149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 Windows Media Player (*.wma i *.wmv)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 RealOne Player (*.rm)</a:t>
            </a:r>
          </a:p>
          <a:p>
            <a:pPr>
              <a:buFont typeface="Wingdings" pitchFamily="2" charset="2"/>
              <a:buChar char="§"/>
            </a:pPr>
            <a:r>
              <a:rPr lang="bs-Latn-BA" sz="2000" dirty="0" smtClean="0"/>
              <a:t> Qucktime (*.mov)</a:t>
            </a:r>
          </a:p>
          <a:p>
            <a:pPr>
              <a:buFont typeface="Wingdings" pitchFamily="2" charset="2"/>
              <a:buChar char="§"/>
            </a:pPr>
            <a:r>
              <a:rPr lang="bs-Latn-BA" sz="2000" b="1" dirty="0" smtClean="0"/>
              <a:t> </a:t>
            </a:r>
            <a:r>
              <a:rPr lang="bs-Latn-BA" sz="2000" dirty="0" smtClean="0"/>
              <a:t>VLC media player</a:t>
            </a:r>
            <a:r>
              <a:rPr lang="bs-Latn-BA" sz="2000" b="1" dirty="0" smtClean="0"/>
              <a:t> </a:t>
            </a:r>
            <a:endParaRPr lang="bs-Latn-BA" sz="2000" dirty="0"/>
          </a:p>
        </p:txBody>
      </p:sp>
      <p:pic>
        <p:nvPicPr>
          <p:cNvPr id="9" name="Picture 8" descr="quicktime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5214950"/>
            <a:ext cx="3252791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9" descr="windows_media_player_12_like_icon_by_seomonlinedoghk-d6fiat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715008" y="3714752"/>
            <a:ext cx="1285884" cy="1285884"/>
          </a:xfrm>
          <a:prstGeom prst="rect">
            <a:avLst/>
          </a:prstGeom>
        </p:spPr>
      </p:pic>
      <p:pic>
        <p:nvPicPr>
          <p:cNvPr id="11" name="Picture 10" descr="VLC-media-player-icon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286644" y="3786190"/>
            <a:ext cx="1214446" cy="1143008"/>
          </a:xfrm>
          <a:prstGeom prst="rect">
            <a:avLst/>
          </a:prstGeom>
        </p:spPr>
      </p:pic>
      <p:pic>
        <p:nvPicPr>
          <p:cNvPr id="13" name="Picture 12" descr="real_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06" y="5214950"/>
            <a:ext cx="1285884" cy="1285884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 build="p"/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57290" y="2786058"/>
            <a:ext cx="68540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/>
            <a:r>
              <a:rPr lang="bs-Latn-BA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  <a:reflection blurRad="6350" stA="55000" endA="300" endPos="45500" dir="5400000" sy="-100000" algn="bl" rotWithShape="0"/>
                </a:effectLst>
              </a:rPr>
              <a:t>HVALA NA PAŽNJI </a:t>
            </a:r>
            <a:r>
              <a:rPr lang="bs-Latn-BA" sz="5400" b="1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  <a:reflection blurRad="6350" stA="55000" endA="300" endPos="45500" dir="5400000" sy="-100000" algn="bl" rotWithShape="0"/>
                </a:effectLst>
                <a:sym typeface="Wingdings" pitchFamily="2" charset="2"/>
              </a:rPr>
              <a:t></a:t>
            </a:r>
            <a:endParaRPr lang="en-US" sz="54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670</TotalTime>
  <Words>572</Words>
  <Application>Microsoft Office PowerPoint</Application>
  <PresentationFormat>On-screen Show (4:3)</PresentationFormat>
  <Paragraphs>71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Emrah</dc:creator>
  <cp:lastModifiedBy>Emrah</cp:lastModifiedBy>
  <cp:revision>48</cp:revision>
  <dcterms:created xsi:type="dcterms:W3CDTF">2014-12-29T20:00:41Z</dcterms:created>
  <dcterms:modified xsi:type="dcterms:W3CDTF">2015-01-14T01:04:14Z</dcterms:modified>
</cp:coreProperties>
</file>